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7" r:id="rId2"/>
    <p:sldId id="575" r:id="rId3"/>
    <p:sldId id="258" r:id="rId4"/>
    <p:sldId id="259" r:id="rId5"/>
    <p:sldId id="287" r:id="rId6"/>
    <p:sldId id="288" r:id="rId7"/>
    <p:sldId id="263" r:id="rId8"/>
    <p:sldId id="289" r:id="rId9"/>
    <p:sldId id="294" r:id="rId10"/>
    <p:sldId id="271" r:id="rId11"/>
    <p:sldId id="278" r:id="rId12"/>
    <p:sldId id="277" r:id="rId13"/>
    <p:sldId id="276" r:id="rId14"/>
    <p:sldId id="279" r:id="rId15"/>
    <p:sldId id="290" r:id="rId16"/>
    <p:sldId id="291" r:id="rId17"/>
    <p:sldId id="292" r:id="rId18"/>
    <p:sldId id="293" r:id="rId19"/>
    <p:sldId id="29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462"/>
  </p:normalViewPr>
  <p:slideViewPr>
    <p:cSldViewPr snapToGrid="0">
      <p:cViewPr varScale="1">
        <p:scale>
          <a:sx n="96" d="100"/>
          <a:sy n="96" d="100"/>
        </p:scale>
        <p:origin x="11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Hữu Tường" userId="9283437e-44bd-4476-86fd-1998a5b8ea6c" providerId="ADAL" clId="{D082F884-F1A6-3549-82C2-65D69EA64374}"/>
    <pc:docChg chg="modSld">
      <pc:chgData name="Nguyễn Hữu Tường" userId="9283437e-44bd-4476-86fd-1998a5b8ea6c" providerId="ADAL" clId="{D082F884-F1A6-3549-82C2-65D69EA64374}" dt="2025-09-15T04:49:20.368" v="1" actId="20577"/>
      <pc:docMkLst>
        <pc:docMk/>
      </pc:docMkLst>
      <pc:sldChg chg="modSp mod">
        <pc:chgData name="Nguyễn Hữu Tường" userId="9283437e-44bd-4476-86fd-1998a5b8ea6c" providerId="ADAL" clId="{D082F884-F1A6-3549-82C2-65D69EA64374}" dt="2025-09-15T04:49:20.368" v="1" actId="20577"/>
        <pc:sldMkLst>
          <pc:docMk/>
          <pc:sldMk cId="1330648522" sldId="257"/>
        </pc:sldMkLst>
        <pc:spChg chg="mod">
          <ac:chgData name="Nguyễn Hữu Tường" userId="9283437e-44bd-4476-86fd-1998a5b8ea6c" providerId="ADAL" clId="{D082F884-F1A6-3549-82C2-65D69EA64374}" dt="2025-09-15T04:49:20.368" v="1" actId="20577"/>
          <ac:spMkLst>
            <pc:docMk/>
            <pc:sldMk cId="1330648522" sldId="257"/>
            <ac:spMk id="3" creationId="{B84D8E8D-32DC-8E3F-0873-59861012A000}"/>
          </ac:spMkLst>
        </pc:spChg>
      </pc:sldChg>
    </pc:docChg>
  </pc:docChgLst>
  <pc:docChgLst>
    <pc:chgData name="Nguyễn Hữu Tường" userId="9283437e-44bd-4476-86fd-1998a5b8ea6c" providerId="ADAL" clId="{050CEABB-3B5C-E04F-88AB-D75158C0C472}"/>
    <pc:docChg chg="modSld">
      <pc:chgData name="Nguyễn Hữu Tường" userId="9283437e-44bd-4476-86fd-1998a5b8ea6c" providerId="ADAL" clId="{050CEABB-3B5C-E04F-88AB-D75158C0C472}" dt="2025-03-28T16:39:36.906" v="6" actId="20577"/>
      <pc:docMkLst>
        <pc:docMk/>
      </pc:docMkLst>
      <pc:sldChg chg="modNotesTx">
        <pc:chgData name="Nguyễn Hữu Tường" userId="9283437e-44bd-4476-86fd-1998a5b8ea6c" providerId="ADAL" clId="{050CEABB-3B5C-E04F-88AB-D75158C0C472}" dt="2025-03-28T16:39:36.906" v="6" actId="20577"/>
        <pc:sldMkLst>
          <pc:docMk/>
          <pc:sldMk cId="1809219058"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335BF-88CA-AF4B-BAC7-C9A16E70BDAC}" type="datetimeFigureOut">
              <a:t>15/09/2025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68DB7-7F9D-F04D-B8BE-3C9E614B4B8E}" type="slidenum">
              <a:t>‹#›</a:t>
            </a:fld>
            <a:endParaRPr lang="en-VN"/>
          </a:p>
        </p:txBody>
      </p:sp>
    </p:spTree>
    <p:extLst>
      <p:ext uri="{BB962C8B-B14F-4D97-AF65-F5344CB8AC3E}">
        <p14:creationId xmlns:p14="http://schemas.microsoft.com/office/powerpoint/2010/main" val="2609902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M</a:t>
            </a:r>
            <a:r>
              <a:rPr lang="en-VN"/>
              <a:t>ục tiêu:</a:t>
            </a:r>
          </a:p>
          <a:p>
            <a:pPr marL="171450" indent="-171450">
              <a:buFontTx/>
              <a:buChar char="-"/>
            </a:pPr>
            <a:r>
              <a:rPr lang="en-VN"/>
              <a:t> Giới thiệu Bệnh lý quai động mạch chủ</a:t>
            </a:r>
          </a:p>
          <a:p>
            <a:pPr marL="171450" indent="-171450">
              <a:buFontTx/>
              <a:buChar char="-"/>
            </a:pPr>
            <a:r>
              <a:rPr lang="en-US"/>
              <a:t>Giới thiệu về kỹ thuật FET, các ứng dung trong phẫu thuật vùng quai động mạch chủ</a:t>
            </a:r>
            <a:endParaRPr lang="en-VN"/>
          </a:p>
        </p:txBody>
      </p:sp>
      <p:sp>
        <p:nvSpPr>
          <p:cNvPr id="4" name="Slide Number Placeholder 3"/>
          <p:cNvSpPr>
            <a:spLocks noGrp="1"/>
          </p:cNvSpPr>
          <p:nvPr>
            <p:ph type="sldNum" sz="quarter" idx="5"/>
          </p:nvPr>
        </p:nvSpPr>
        <p:spPr/>
        <p:txBody>
          <a:bodyPr/>
          <a:lstStyle/>
          <a:p>
            <a:fld id="{6483433C-4276-E443-AD12-63DCC7EE5B35}" type="slidenum">
              <a:rPr lang="en-VN"/>
              <a:t>1</a:t>
            </a:fld>
            <a:endParaRPr lang="en-VN"/>
          </a:p>
        </p:txBody>
      </p:sp>
    </p:spTree>
    <p:extLst>
      <p:ext uri="{BB962C8B-B14F-4D97-AF65-F5344CB8AC3E}">
        <p14:creationId xmlns:p14="http://schemas.microsoft.com/office/powerpoint/2010/main" val="1528787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VN"/>
              <a:t>Đối với bóc tách type B mà có biến chưng: can thiệp nội mạch vẫn là lựa chọn ưu tiên. Việc can thiệp ở gian đoạn cấp tính có thể có nguy cơ bóc tách ngược dòng.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VN"/>
              <a:t>Trong trường hợp giải phẫu không phù hợp cho can thiệp nội mạch như kích thước động mạch lớn hơn 45mm, hoặc chiều dài vùng hạ đặt không đủ. </a:t>
            </a:r>
            <a:r>
              <a:rPr lang="en-VN">
                <a:sym typeface="Wingdings" pitchFamily="2" charset="2"/>
              </a:rPr>
              <a:t> khuyến cáo thực hiện FET</a:t>
            </a:r>
            <a:endParaRPr lang="en-VN"/>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VN"/>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JansonTextLT"/>
              </a:rPr>
              <a:t>TEVAR is recognised as the first-line treatment strategy in patients with complicated acute type B dissection, it is associated with a risk of retrograde ascending aortic dissection with an attendant mortality approaching 40% . In situations where an endovascular approach is anatomically contraindicated, including in the presence of a proximal aortic arch landing zone diameter &gt;40 mm, concomitant aortic arch aneurysm, severe aortic arch angulation or left subclavian artery dissection with additional distal intimal tears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VN"/>
          </a:p>
        </p:txBody>
      </p:sp>
      <p:sp>
        <p:nvSpPr>
          <p:cNvPr id="4" name="Slide Number Placeholder 3"/>
          <p:cNvSpPr>
            <a:spLocks noGrp="1"/>
          </p:cNvSpPr>
          <p:nvPr>
            <p:ph type="sldNum" sz="quarter" idx="5"/>
          </p:nvPr>
        </p:nvSpPr>
        <p:spPr/>
        <p:txBody>
          <a:bodyPr/>
          <a:lstStyle/>
          <a:p>
            <a:fld id="{6483433C-4276-E443-AD12-63DCC7EE5B35}" type="slidenum">
              <a:rPr lang="en-VN"/>
              <a:t>12</a:t>
            </a:fld>
            <a:endParaRPr lang="en-VN"/>
          </a:p>
        </p:txBody>
      </p:sp>
    </p:spTree>
    <p:extLst>
      <p:ext uri="{BB962C8B-B14F-4D97-AF65-F5344CB8AC3E}">
        <p14:creationId xmlns:p14="http://schemas.microsoft.com/office/powerpoint/2010/main" val="1515212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-Đối với bóc tách ĐMC non A non B. Trong trường hợp lỗ rách nằm ở quai ĐMC </a:t>
            </a:r>
            <a:r>
              <a:rPr lang="en-VN">
                <a:sym typeface="Wingdings" pitchFamily="2" charset="2"/>
              </a:rPr>
              <a:t> khuyến cáo nên thực hiện phẫu thuật FET. Hoặc bóc tách có biến chứng, lỗ rách ở ĐMC ngực xuống mà giải phẫu không phù hợp TEVAR -&gt; nên thực hiện phẫu thuật FET</a:t>
            </a:r>
            <a:endParaRPr lang="en-VN"/>
          </a:p>
        </p:txBody>
      </p:sp>
      <p:sp>
        <p:nvSpPr>
          <p:cNvPr id="4" name="Slide Number Placeholder 3"/>
          <p:cNvSpPr>
            <a:spLocks noGrp="1"/>
          </p:cNvSpPr>
          <p:nvPr>
            <p:ph type="sldNum" sz="quarter" idx="5"/>
          </p:nvPr>
        </p:nvSpPr>
        <p:spPr/>
        <p:txBody>
          <a:bodyPr/>
          <a:lstStyle/>
          <a:p>
            <a:fld id="{6483433C-4276-E443-AD12-63DCC7EE5B35}" type="slidenum">
              <a:rPr lang="en-VN"/>
              <a:t>13</a:t>
            </a:fld>
            <a:endParaRPr lang="en-VN"/>
          </a:p>
        </p:txBody>
      </p:sp>
    </p:spTree>
    <p:extLst>
      <p:ext uri="{BB962C8B-B14F-4D97-AF65-F5344CB8AC3E}">
        <p14:creationId xmlns:p14="http://schemas.microsoft.com/office/powerpoint/2010/main" val="404336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Bệnh lý mạn tính ở vùng quai đơn thuần thường chiếm tỉ lệ thấp khoảng 10%. Đa số có liên quan đến các đoạn kế cận ở ĐMC ngực lên và ĐMC ngực xuống. Thường gặp là bệnh lý phình long giả sau bóc tách ĐMC, hoặc phình ĐMC. Loại hình bệnh lý này có thể được điều trị bằng kỹ thuật FET hoặc hybrid can thiệp nội mạch, Hiện tại còn thiếu các bằng chứng đủ mạnh để quyết định việc lựa chọn phương pháp điều trị rõ ràng.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a:effectLst/>
                <a:latin typeface="AdvOTb97f513e"/>
              </a:rPr>
              <a:t>Trong trường hợp sử dung phương pháp phẫu thuật. Kỹ thuật FET được khuyến cáo hơn so với thay quai đơn thuần vì diễn tiến bệnh lý có thể tiếp tục ở đoạn xa, đồng thời FET tạo vùng hạ đặt thuận lợi cho các can thiệp TEVAR bổ trợ sau này nếu cần.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Vấn đề cần lưu ý khi sử dung kỹ thuật FET cho bóc tách mạn tính là nguy cơ tạo lỗ vào mới phía xa do đầu stent làm tổn thương thành mạch do lực ly tâm và bất tương xứng kích thước stent và ĐMC.</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indent="-171450">
              <a:buFontTx/>
              <a:buChar char="-"/>
            </a:pPr>
            <a:endParaRPr lang="en-US"/>
          </a:p>
          <a:p>
            <a:endParaRPr lang="en-VN"/>
          </a:p>
        </p:txBody>
      </p:sp>
      <p:sp>
        <p:nvSpPr>
          <p:cNvPr id="4" name="Slide Number Placeholder 3"/>
          <p:cNvSpPr>
            <a:spLocks noGrp="1"/>
          </p:cNvSpPr>
          <p:nvPr>
            <p:ph type="sldNum" sz="quarter" idx="5"/>
          </p:nvPr>
        </p:nvSpPr>
        <p:spPr/>
        <p:txBody>
          <a:bodyPr/>
          <a:lstStyle/>
          <a:p>
            <a:fld id="{6483433C-4276-E443-AD12-63DCC7EE5B35}" type="slidenum">
              <a:rPr lang="en-VN"/>
              <a:t>14</a:t>
            </a:fld>
            <a:endParaRPr lang="en-VN"/>
          </a:p>
        </p:txBody>
      </p:sp>
    </p:spTree>
    <p:extLst>
      <p:ext uri="{BB962C8B-B14F-4D97-AF65-F5344CB8AC3E}">
        <p14:creationId xmlns:p14="http://schemas.microsoft.com/office/powerpoint/2010/main" val="243637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Về các kết quả tử vong ngắn hạn và sống còn dài hạn. Các phân tích gộp cho thấy tỉ lệ tử vong ngắn hạn trong 30 ngày là 9.5%. </a:t>
            </a:r>
            <a:r>
              <a:rPr lang="en-US"/>
              <a:t>T</a:t>
            </a:r>
            <a:r>
              <a:rPr lang="en-VN"/>
              <a:t>ỉ lệ sống còn sau 1 năm là 85.6 %, 5 năm là 71.5%.</a:t>
            </a:r>
          </a:p>
        </p:txBody>
      </p:sp>
      <p:sp>
        <p:nvSpPr>
          <p:cNvPr id="4" name="Slide Number Placeholder 3"/>
          <p:cNvSpPr>
            <a:spLocks noGrp="1"/>
          </p:cNvSpPr>
          <p:nvPr>
            <p:ph type="sldNum" sz="quarter" idx="5"/>
          </p:nvPr>
        </p:nvSpPr>
        <p:spPr/>
        <p:txBody>
          <a:bodyPr/>
          <a:lstStyle/>
          <a:p>
            <a:fld id="{6483433C-4276-E443-AD12-63DCC7EE5B35}" type="slidenum">
              <a:rPr lang="en-VN"/>
              <a:t>15</a:t>
            </a:fld>
            <a:endParaRPr lang="en-VN"/>
          </a:p>
        </p:txBody>
      </p:sp>
    </p:spTree>
    <p:extLst>
      <p:ext uri="{BB962C8B-B14F-4D97-AF65-F5344CB8AC3E}">
        <p14:creationId xmlns:p14="http://schemas.microsoft.com/office/powerpoint/2010/main" val="61402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Ngoài các biến chứng thường thấy của phẫu thuật tim hở, thì biến chứng thần kinh và tổn thương tủy là một vấn đề đáng quan tâm của kỹ thuật FET</a:t>
            </a:r>
          </a:p>
          <a:p>
            <a:r>
              <a:rPr lang="en-VN"/>
              <a:t>Phân tích gộp cho thấy tỉ lệ đột quỵ chung là 7.6%. Tổn thương tủy là 4.7%</a:t>
            </a:r>
          </a:p>
          <a:p>
            <a:endParaRPr lang="en-VN"/>
          </a:p>
          <a:p>
            <a:r>
              <a:rPr lang="en-VN"/>
              <a:t>Thêm vào đó, Phân tích subgroup cho thấy:</a:t>
            </a:r>
          </a:p>
          <a:p>
            <a:r>
              <a:rPr lang="en-VN"/>
              <a:t>- Không có sự khác biệt về tổn thương tủy sống khi thực hiện kỹ thuật FET giữa các loại hình bệnh lý bóc tách cấp tính và bệnh lý mạn tính.</a:t>
            </a:r>
          </a:p>
          <a:p>
            <a:r>
              <a:rPr lang="en-VN"/>
              <a:t>- với độ dài che phủ của đoạn stent lớn hơn 15cm hoặc che phủ vượt quá đoạn ngực T8 thì sẽ gia tăng tỉ lệ tổn thương tủy sống có ý nghĩa thống kê</a:t>
            </a:r>
          </a:p>
        </p:txBody>
      </p:sp>
      <p:sp>
        <p:nvSpPr>
          <p:cNvPr id="4" name="Slide Number Placeholder 3"/>
          <p:cNvSpPr>
            <a:spLocks noGrp="1"/>
          </p:cNvSpPr>
          <p:nvPr>
            <p:ph type="sldNum" sz="quarter" idx="5"/>
          </p:nvPr>
        </p:nvSpPr>
        <p:spPr/>
        <p:txBody>
          <a:bodyPr/>
          <a:lstStyle/>
          <a:p>
            <a:fld id="{6483433C-4276-E443-AD12-63DCC7EE5B35}" type="slidenum">
              <a:rPr lang="en-VN"/>
              <a:t>16</a:t>
            </a:fld>
            <a:endParaRPr lang="en-VN"/>
          </a:p>
        </p:txBody>
      </p:sp>
    </p:spTree>
    <p:extLst>
      <p:ext uri="{BB962C8B-B14F-4D97-AF65-F5344CB8AC3E}">
        <p14:creationId xmlns:p14="http://schemas.microsoft.com/office/powerpoint/2010/main" val="55607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VN"/>
              <a:t>Về khía cạnh tái cấu trúc động mạch chủ, phân tích gộp cho thấy tỉ lệ huyết khối lòng giả là trên 90%. Trong đó tái cấu trúc động mạch chủ tốt nhất ở các đoạn ĐMC có stent phủ, sự tái cấu trúc ĐMC tốt hơn ở bệnh lý bóc tách cấp tính so với bệnh lý bóc tách mạn tính và phình ĐMC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a:t>
            </a:r>
            <a:r>
              <a:rPr lang="en-VN"/>
              <a:t>ỉ lệ sống còn mà không cần can thiệp lại trong 1 3 và 5 năm tương đối cao.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JansonTextLT"/>
              </a:rPr>
              <a:t>Dohle </a:t>
            </a:r>
            <a:r>
              <a:rPr lang="en-US" sz="1800" i="1">
                <a:effectLst/>
                <a:latin typeface="JansonTextLT"/>
              </a:rPr>
              <a:t>et al. </a:t>
            </a:r>
            <a:endParaRPr lang="en-US" sz="2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JansonTextLT"/>
              </a:rPr>
              <a:t>90% of patients displayed positive or stable aortic remodelling in the stent-graft portion of the thoracic aorta (increasing to 92% after 1 year), 65% in the aortic segment between the distal FET anastomosis and the coeliac trunk (65% after 1 year), and 58% between , the coeliac trunk and aortic bifurcation (increasing to 62% after 1 year)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endParaRPr lang="en-VN"/>
          </a:p>
        </p:txBody>
      </p:sp>
      <p:sp>
        <p:nvSpPr>
          <p:cNvPr id="4" name="Slide Number Placeholder 3"/>
          <p:cNvSpPr>
            <a:spLocks noGrp="1"/>
          </p:cNvSpPr>
          <p:nvPr>
            <p:ph type="sldNum" sz="quarter" idx="5"/>
          </p:nvPr>
        </p:nvSpPr>
        <p:spPr/>
        <p:txBody>
          <a:bodyPr/>
          <a:lstStyle/>
          <a:p>
            <a:fld id="{6483433C-4276-E443-AD12-63DCC7EE5B35}" type="slidenum">
              <a:rPr lang="en-VN"/>
              <a:t>17</a:t>
            </a:fld>
            <a:endParaRPr lang="en-VN"/>
          </a:p>
        </p:txBody>
      </p:sp>
    </p:spTree>
    <p:extLst>
      <p:ext uri="{BB962C8B-B14F-4D97-AF65-F5344CB8AC3E}">
        <p14:creationId xmlns:p14="http://schemas.microsoft.com/office/powerpoint/2010/main" val="183314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VN"/>
              <a:t>Phẫu thuật FET là phương pháp mới, cung cấp một lựa chọn phối hợp để xử trí bệnh lý vùng quai ĐMC và các đoạn ĐM chủ kế cận trong 1 thì</a:t>
            </a:r>
          </a:p>
          <a:p>
            <a:pPr marL="171450" indent="-171450">
              <a:buFontTx/>
              <a:buChar char="-"/>
            </a:pPr>
            <a:r>
              <a:rPr lang="en-VN"/>
              <a:t>Hiện nay phẫu thuật FET đã ứng dụng trong điều trị nhiều loại hình bệnh lý vùng quai như: bệnh lý bóc tách ĐMC type A, B và bệnh lý phình quai ĐMC mãn tính</a:t>
            </a:r>
          </a:p>
          <a:p>
            <a:pPr marL="171450" indent="-171450">
              <a:buFontTx/>
              <a:buChar char="-"/>
            </a:pPr>
            <a:r>
              <a:rPr lang="en-VN"/>
              <a:t>Về chứng cứ y học hiện tại cho thấy FET là một kỹ thuật khả thi với tỉ lệ tử vong ngắn hạn và sống còn dài hạn chấp nhận được, phù hợp cho các bệnh lý quai động mạch chủ phức tạp.</a:t>
            </a:r>
          </a:p>
        </p:txBody>
      </p:sp>
      <p:sp>
        <p:nvSpPr>
          <p:cNvPr id="4" name="Slide Number Placeholder 3"/>
          <p:cNvSpPr>
            <a:spLocks noGrp="1"/>
          </p:cNvSpPr>
          <p:nvPr>
            <p:ph type="sldNum" sz="quarter" idx="5"/>
          </p:nvPr>
        </p:nvSpPr>
        <p:spPr/>
        <p:txBody>
          <a:bodyPr/>
          <a:lstStyle/>
          <a:p>
            <a:fld id="{6483433C-4276-E443-AD12-63DCC7EE5B35}" type="slidenum">
              <a:rPr lang="en-VN"/>
              <a:t>18</a:t>
            </a:fld>
            <a:endParaRPr lang="en-VN"/>
          </a:p>
        </p:txBody>
      </p:sp>
    </p:spTree>
    <p:extLst>
      <p:ext uri="{BB962C8B-B14F-4D97-AF65-F5344CB8AC3E}">
        <p14:creationId xmlns:p14="http://schemas.microsoft.com/office/powerpoint/2010/main" val="103780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effectLst/>
                <a:latin typeface="AdvOTb97f513e"/>
              </a:rPr>
              <a:t>Động mạch chủ </a:t>
            </a:r>
            <a:r>
              <a:rPr lang="en-US" sz="1200" err="1">
                <a:effectLst/>
                <a:latin typeface="AdvOTb97f513e"/>
              </a:rPr>
              <a:t>là</a:t>
            </a:r>
            <a:r>
              <a:rPr lang="en-US" sz="1200">
                <a:effectLst/>
                <a:latin typeface="AdvOTb97f513e"/>
              </a:rPr>
              <a:t> một cơ </a:t>
            </a:r>
            <a:r>
              <a:rPr lang="en-US" sz="1200" err="1">
                <a:effectLst/>
                <a:latin typeface="AdvOTb97f513e"/>
              </a:rPr>
              <a:t>quan</a:t>
            </a:r>
            <a:r>
              <a:rPr lang="en-US" sz="1200">
                <a:effectLst/>
                <a:latin typeface="AdvOTb97f513e"/>
              </a:rPr>
              <a:t>, được phân chia thành nhiều vùng </a:t>
            </a:r>
            <a:r>
              <a:rPr lang="en-US" sz="1200" err="1">
                <a:effectLst/>
                <a:latin typeface="AdvOTb97f513e"/>
              </a:rPr>
              <a:t>khác</a:t>
            </a:r>
            <a:r>
              <a:rPr lang="en-US" sz="1200">
                <a:effectLst/>
                <a:latin typeface="AdvOTb97f513e"/>
              </a:rPr>
              <a:t> </a:t>
            </a:r>
            <a:r>
              <a:rPr lang="en-US" sz="1200" err="1">
                <a:effectLst/>
                <a:latin typeface="AdvOTb97f513e"/>
              </a:rPr>
              <a:t>nhau</a:t>
            </a:r>
            <a:r>
              <a:rPr lang="en-US" sz="1200">
                <a:effectLst/>
                <a:latin typeface="AdvOTb97f513e"/>
              </a:rPr>
              <a:t>, mỗi vùng </a:t>
            </a:r>
            <a:r>
              <a:rPr lang="en-US" sz="1200" err="1">
                <a:effectLst/>
                <a:latin typeface="AdvOTb97f513e"/>
              </a:rPr>
              <a:t>có</a:t>
            </a:r>
            <a:r>
              <a:rPr lang="en-US" sz="1200">
                <a:effectLst/>
                <a:latin typeface="AdvOTb97f513e"/>
              </a:rPr>
              <a:t> </a:t>
            </a:r>
            <a:r>
              <a:rPr lang="en-US" sz="1200" err="1">
                <a:effectLst/>
                <a:latin typeface="AdvOTb97f513e"/>
              </a:rPr>
              <a:t>các</a:t>
            </a:r>
            <a:r>
              <a:rPr lang="en-US" sz="1200">
                <a:effectLst/>
                <a:latin typeface="AdvOTb97f513e"/>
              </a:rPr>
              <a:t> loại bệnh lý </a:t>
            </a:r>
            <a:r>
              <a:rPr lang="en-US" sz="1200" err="1">
                <a:effectLst/>
                <a:latin typeface="AdvOTb97f513e"/>
              </a:rPr>
              <a:t>khác</a:t>
            </a:r>
            <a:r>
              <a:rPr lang="en-US" sz="1200">
                <a:effectLst/>
                <a:latin typeface="AdvOTb97f513e"/>
              </a:rPr>
              <a:t> </a:t>
            </a:r>
            <a:r>
              <a:rPr lang="en-US" sz="1200" err="1">
                <a:effectLst/>
                <a:latin typeface="AdvOTb97f513e"/>
              </a:rPr>
              <a:t>nhau</a:t>
            </a:r>
            <a:endParaRPr lang="en-US" sz="1200">
              <a:effectLst/>
              <a:latin typeface="AdvOTb97f513e"/>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effectLst/>
                <a:latin typeface="AdvOTb97f513e"/>
              </a:rPr>
              <a:t>Khi đánh </a:t>
            </a:r>
            <a:r>
              <a:rPr lang="en-US" sz="1200" err="1">
                <a:effectLst/>
                <a:latin typeface="AdvOTb97f513e"/>
              </a:rPr>
              <a:t>giá</a:t>
            </a:r>
            <a:r>
              <a:rPr lang="en-US" sz="1200">
                <a:effectLst/>
                <a:latin typeface="AdvOTb97f513e"/>
              </a:rPr>
              <a:t> tổn thương tại vùng của cơ </a:t>
            </a:r>
            <a:r>
              <a:rPr lang="en-US" sz="1200" err="1">
                <a:effectLst/>
                <a:latin typeface="AdvOTb97f513e"/>
              </a:rPr>
              <a:t>quan</a:t>
            </a:r>
            <a:r>
              <a:rPr lang="en-US" sz="1200">
                <a:effectLst/>
                <a:latin typeface="AdvOTb97f513e"/>
              </a:rPr>
              <a:t> động mạch chủ, cần đánh </a:t>
            </a:r>
            <a:r>
              <a:rPr lang="en-US" sz="1200" err="1">
                <a:effectLst/>
                <a:latin typeface="AdvOTb97f513e"/>
              </a:rPr>
              <a:t>giá</a:t>
            </a:r>
            <a:r>
              <a:rPr lang="en-US" sz="1200">
                <a:effectLst/>
                <a:latin typeface="AdvOTb97f513e"/>
              </a:rPr>
              <a:t> về </a:t>
            </a:r>
            <a:r>
              <a:rPr lang="en-US" sz="1200" err="1">
                <a:effectLst/>
                <a:latin typeface="AdvOTb97f513e"/>
              </a:rPr>
              <a:t>các</a:t>
            </a:r>
            <a:r>
              <a:rPr lang="en-US" sz="1200">
                <a:effectLst/>
                <a:latin typeface="AdvOTb97f513e"/>
              </a:rPr>
              <a:t> bệnh lý </a:t>
            </a:r>
            <a:r>
              <a:rPr lang="en-US" sz="1200" err="1">
                <a:effectLst/>
                <a:latin typeface="AdvOTb97f513e"/>
              </a:rPr>
              <a:t>thường</a:t>
            </a:r>
            <a:r>
              <a:rPr lang="en-US" sz="1200">
                <a:effectLst/>
                <a:latin typeface="AdvOTb97f513e"/>
              </a:rPr>
              <a:t> gặp tại vùng đó, cũng </a:t>
            </a:r>
            <a:r>
              <a:rPr lang="en-US" sz="1200" err="1">
                <a:effectLst/>
                <a:latin typeface="AdvOTb97f513e"/>
              </a:rPr>
              <a:t>như</a:t>
            </a:r>
            <a:r>
              <a:rPr lang="en-US" sz="1200">
                <a:effectLst/>
                <a:latin typeface="AdvOTb97f513e"/>
              </a:rPr>
              <a:t> sự liên </a:t>
            </a:r>
            <a:r>
              <a:rPr lang="en-US" sz="1200" err="1">
                <a:effectLst/>
                <a:latin typeface="AdvOTb97f513e"/>
              </a:rPr>
              <a:t>quan</a:t>
            </a:r>
            <a:r>
              <a:rPr lang="en-US" sz="1200">
                <a:effectLst/>
                <a:latin typeface="AdvOTb97f513e"/>
              </a:rPr>
              <a:t> với </a:t>
            </a:r>
            <a:r>
              <a:rPr lang="en-US" sz="1200" err="1">
                <a:effectLst/>
                <a:latin typeface="AdvOTb97f513e"/>
              </a:rPr>
              <a:t>các</a:t>
            </a:r>
            <a:r>
              <a:rPr lang="en-US" sz="1200">
                <a:effectLst/>
                <a:latin typeface="AdvOTb97f513e"/>
              </a:rPr>
              <a:t> vùng kế cận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err="1">
                <a:effectLst/>
                <a:latin typeface="AdvOTb97f513e"/>
              </a:rPr>
              <a:t>Quai</a:t>
            </a:r>
            <a:r>
              <a:rPr lang="en-US" sz="1200">
                <a:effectLst/>
                <a:latin typeface="AdvOTb97f513e"/>
              </a:rPr>
              <a:t> ĐMC </a:t>
            </a:r>
            <a:r>
              <a:rPr lang="en-US" sz="1200" err="1">
                <a:effectLst/>
                <a:latin typeface="AdvOTb97f513e"/>
              </a:rPr>
              <a:t>là</a:t>
            </a:r>
            <a:r>
              <a:rPr lang="en-US" sz="1200">
                <a:effectLst/>
                <a:latin typeface="AdvOTb97f513e"/>
              </a:rPr>
              <a:t> khu vực chứa </a:t>
            </a:r>
            <a:r>
              <a:rPr lang="en-US" sz="1200" err="1">
                <a:effectLst/>
                <a:latin typeface="AdvOTb97f513e"/>
              </a:rPr>
              <a:t>các</a:t>
            </a:r>
            <a:r>
              <a:rPr lang="en-US" sz="1200">
                <a:effectLst/>
                <a:latin typeface="AdvOTb97f513e"/>
              </a:rPr>
              <a:t> </a:t>
            </a:r>
            <a:r>
              <a:rPr lang="en-US" sz="1200" err="1">
                <a:effectLst/>
                <a:latin typeface="AdvOTb97f513e"/>
              </a:rPr>
              <a:t>nhánh</a:t>
            </a:r>
            <a:r>
              <a:rPr lang="en-US" sz="1200">
                <a:effectLst/>
                <a:latin typeface="AdvOTb97f513e"/>
              </a:rPr>
              <a:t> động mạch </a:t>
            </a:r>
            <a:r>
              <a:rPr lang="en-US" sz="1200" err="1">
                <a:effectLst/>
                <a:latin typeface="AdvOTb97f513e"/>
              </a:rPr>
              <a:t>nuôi</a:t>
            </a:r>
            <a:r>
              <a:rPr lang="en-US" sz="1200">
                <a:effectLst/>
                <a:latin typeface="AdvOTb97f513e"/>
              </a:rPr>
              <a:t> </a:t>
            </a:r>
            <a:r>
              <a:rPr lang="en-US" sz="1200" err="1">
                <a:effectLst/>
                <a:latin typeface="AdvOTb97f513e"/>
              </a:rPr>
              <a:t>não</a:t>
            </a:r>
            <a:r>
              <a:rPr lang="en-US" sz="1200">
                <a:effectLst/>
                <a:latin typeface="AdvOTb97f513e"/>
              </a:rPr>
              <a:t>. Là vùng </a:t>
            </a:r>
            <a:r>
              <a:rPr lang="en-US" sz="1200" err="1">
                <a:effectLst/>
                <a:latin typeface="AdvOTb97f513e"/>
              </a:rPr>
              <a:t>có</a:t>
            </a:r>
            <a:r>
              <a:rPr lang="en-US" sz="1200">
                <a:effectLst/>
                <a:latin typeface="AdvOTb97f513e"/>
              </a:rPr>
              <a:t> cấu trúc giải phẫu phức tạp gần </a:t>
            </a:r>
            <a:r>
              <a:rPr lang="en-US" sz="1200" err="1">
                <a:effectLst/>
                <a:latin typeface="AdvOTb97f513e"/>
              </a:rPr>
              <a:t>các</a:t>
            </a:r>
            <a:r>
              <a:rPr lang="en-US" sz="1200">
                <a:effectLst/>
                <a:latin typeface="AdvOTb97f513e"/>
              </a:rPr>
              <a:t> cơ </a:t>
            </a:r>
            <a:r>
              <a:rPr lang="en-US" sz="1200" err="1">
                <a:effectLst/>
                <a:latin typeface="AdvOTb97f513e"/>
              </a:rPr>
              <a:t>quan</a:t>
            </a:r>
            <a:r>
              <a:rPr lang="en-US" sz="1200">
                <a:effectLst/>
                <a:latin typeface="AdvOTb97f513e"/>
              </a:rPr>
              <a:t> </a:t>
            </a:r>
            <a:r>
              <a:rPr lang="en-US" sz="1200" err="1">
                <a:effectLst/>
                <a:latin typeface="AdvOTb97f513e"/>
              </a:rPr>
              <a:t>nguy</a:t>
            </a:r>
            <a:r>
              <a:rPr lang="en-US" sz="1200">
                <a:effectLst/>
                <a:latin typeface="AdvOTb97f513e"/>
              </a:rPr>
              <a:t> hiểm, gây </a:t>
            </a:r>
            <a:r>
              <a:rPr lang="en-US" sz="1200" err="1">
                <a:effectLst/>
                <a:latin typeface="AdvOTb97f513e"/>
              </a:rPr>
              <a:t>khó</a:t>
            </a:r>
            <a:r>
              <a:rPr lang="en-US" sz="1200">
                <a:effectLst/>
                <a:latin typeface="AdvOTb97f513e"/>
              </a:rPr>
              <a:t> </a:t>
            </a:r>
            <a:r>
              <a:rPr lang="en-US" sz="1200" err="1">
                <a:effectLst/>
                <a:latin typeface="AdvOTb97f513e"/>
              </a:rPr>
              <a:t>khăn</a:t>
            </a:r>
            <a:r>
              <a:rPr lang="en-US" sz="1200">
                <a:effectLst/>
                <a:latin typeface="AdvOTb97f513e"/>
              </a:rPr>
              <a:t> cho việc phẫu thuật.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effectLst/>
                <a:latin typeface="AdvOTb97f513e"/>
              </a:rPr>
              <a:t>Chỉ </a:t>
            </a:r>
            <a:r>
              <a:rPr lang="en-US" sz="1200" err="1">
                <a:effectLst/>
                <a:latin typeface="AdvOTb97f513e"/>
              </a:rPr>
              <a:t>có</a:t>
            </a:r>
            <a:r>
              <a:rPr lang="en-US" sz="1200">
                <a:effectLst/>
                <a:latin typeface="AdvOTb97f513e"/>
              </a:rPr>
              <a:t> 10% </a:t>
            </a:r>
            <a:r>
              <a:rPr lang="en-US" sz="1200" err="1">
                <a:effectLst/>
                <a:latin typeface="AdvOTb97f513e"/>
              </a:rPr>
              <a:t>là</a:t>
            </a:r>
            <a:r>
              <a:rPr lang="en-US" sz="1200">
                <a:effectLst/>
                <a:latin typeface="AdvOTb97f513e"/>
              </a:rPr>
              <a:t> bệnh lý độc lập tại </a:t>
            </a:r>
            <a:r>
              <a:rPr lang="en-US" sz="1200" err="1">
                <a:effectLst/>
                <a:latin typeface="AdvOTb97f513e"/>
              </a:rPr>
              <a:t>quai</a:t>
            </a:r>
            <a:r>
              <a:rPr lang="en-US" sz="1200">
                <a:effectLst/>
                <a:latin typeface="AdvOTb97f513e"/>
              </a:rPr>
              <a:t> động mạch chủ. </a:t>
            </a:r>
            <a:r>
              <a:rPr lang="en-US" sz="1200" err="1">
                <a:effectLst/>
                <a:latin typeface="AdvOTb97f513e"/>
              </a:rPr>
              <a:t>Còn</a:t>
            </a:r>
            <a:r>
              <a:rPr lang="en-US" sz="1200">
                <a:effectLst/>
                <a:latin typeface="AdvOTb97f513e"/>
              </a:rPr>
              <a:t> lại </a:t>
            </a:r>
            <a:r>
              <a:rPr lang="en-US" sz="1200" err="1">
                <a:effectLst/>
                <a:latin typeface="AdvOTb97f513e"/>
              </a:rPr>
              <a:t>có</a:t>
            </a:r>
            <a:r>
              <a:rPr lang="en-US" sz="1200">
                <a:effectLst/>
                <a:latin typeface="AdvOTb97f513e"/>
              </a:rPr>
              <a:t> liên </a:t>
            </a:r>
            <a:r>
              <a:rPr lang="en-US" sz="1200" err="1">
                <a:effectLst/>
                <a:latin typeface="AdvOTb97f513e"/>
              </a:rPr>
              <a:t>quan</a:t>
            </a:r>
            <a:r>
              <a:rPr lang="en-US" sz="1200">
                <a:effectLst/>
                <a:latin typeface="AdvOTb97f513e"/>
              </a:rPr>
              <a:t> mật thiết với hai vùng kế cận </a:t>
            </a:r>
            <a:r>
              <a:rPr lang="en-US" sz="1200" err="1">
                <a:effectLst/>
                <a:latin typeface="AdvOTb97f513e"/>
              </a:rPr>
              <a:t>là</a:t>
            </a:r>
            <a:r>
              <a:rPr lang="en-US" sz="1200">
                <a:effectLst/>
                <a:latin typeface="AdvOTb97f513e"/>
              </a:rPr>
              <a:t> ĐMC </a:t>
            </a:r>
            <a:r>
              <a:rPr lang="en-US" sz="1200" err="1">
                <a:effectLst/>
                <a:latin typeface="AdvOTb97f513e"/>
              </a:rPr>
              <a:t>lên</a:t>
            </a:r>
            <a:r>
              <a:rPr lang="en-US" sz="1200">
                <a:effectLst/>
                <a:latin typeface="AdvOTb97f513e"/>
              </a:rPr>
              <a:t> </a:t>
            </a:r>
            <a:r>
              <a:rPr lang="en-US" sz="1200" err="1">
                <a:effectLst/>
                <a:latin typeface="AdvOTb97f513e"/>
              </a:rPr>
              <a:t>và</a:t>
            </a:r>
            <a:r>
              <a:rPr lang="en-US" sz="1200">
                <a:effectLst/>
                <a:latin typeface="AdvOTb97f513e"/>
              </a:rPr>
              <a:t> ĐMC xuống. Thường </a:t>
            </a:r>
            <a:r>
              <a:rPr lang="en-US" sz="1200" err="1">
                <a:effectLst/>
                <a:latin typeface="AdvOTb97f513e"/>
              </a:rPr>
              <a:t>là</a:t>
            </a:r>
            <a:r>
              <a:rPr lang="en-US" sz="1200">
                <a:effectLst/>
                <a:latin typeface="AdvOTb97f513e"/>
              </a:rPr>
              <a:t> gặp </a:t>
            </a:r>
            <a:r>
              <a:rPr lang="en-US" sz="1200" err="1">
                <a:effectLst/>
                <a:latin typeface="AdvOTb97f513e"/>
              </a:rPr>
              <a:t>là</a:t>
            </a:r>
            <a:r>
              <a:rPr lang="en-US" sz="1200">
                <a:effectLst/>
                <a:latin typeface="AdvOTb97f513e"/>
              </a:rPr>
              <a:t> </a:t>
            </a:r>
            <a:r>
              <a:rPr lang="en-US" sz="1200" err="1">
                <a:effectLst/>
                <a:latin typeface="AdvOTb97f513e"/>
              </a:rPr>
              <a:t>bóc</a:t>
            </a:r>
            <a:r>
              <a:rPr lang="en-US" sz="1200">
                <a:effectLst/>
                <a:latin typeface="AdvOTb97f513e"/>
              </a:rPr>
              <a:t> </a:t>
            </a:r>
            <a:r>
              <a:rPr lang="en-US" sz="1200" err="1">
                <a:effectLst/>
                <a:latin typeface="AdvOTb97f513e"/>
              </a:rPr>
              <a:t>tách</a:t>
            </a:r>
            <a:r>
              <a:rPr lang="en-US" sz="1200">
                <a:effectLst/>
                <a:latin typeface="AdvOTb97f513e"/>
              </a:rPr>
              <a:t> </a:t>
            </a:r>
            <a:r>
              <a:rPr lang="en-US" sz="1200" err="1">
                <a:effectLst/>
                <a:latin typeface="AdvOTb97f513e"/>
              </a:rPr>
              <a:t>và</a:t>
            </a:r>
            <a:r>
              <a:rPr lang="en-US" sz="1200">
                <a:effectLst/>
                <a:latin typeface="AdvOTb97f513e"/>
              </a:rPr>
              <a:t> </a:t>
            </a:r>
            <a:r>
              <a:rPr lang="en-US" sz="1200" err="1">
                <a:effectLst/>
                <a:latin typeface="AdvOTb97f513e"/>
              </a:rPr>
              <a:t>phình</a:t>
            </a:r>
            <a:r>
              <a:rPr lang="en-US" sz="1200">
                <a:effectLst/>
                <a:latin typeface="AdvOTb97f513e"/>
              </a:rPr>
              <a:t> đmc. Diễn tiến bệnh lý </a:t>
            </a:r>
            <a:r>
              <a:rPr lang="en-US" sz="1200" err="1">
                <a:effectLst/>
                <a:latin typeface="AdvOTb97f513e"/>
              </a:rPr>
              <a:t>còn</a:t>
            </a:r>
            <a:r>
              <a:rPr lang="en-US" sz="1200">
                <a:effectLst/>
                <a:latin typeface="AdvOTb97f513e"/>
              </a:rPr>
              <a:t> tiếp tục </a:t>
            </a:r>
            <a:r>
              <a:rPr lang="en-US" sz="1200" err="1">
                <a:effectLst/>
                <a:latin typeface="AdvOTb97f513e"/>
              </a:rPr>
              <a:t>sau</a:t>
            </a:r>
            <a:r>
              <a:rPr lang="en-US" sz="1200">
                <a:effectLst/>
                <a:latin typeface="AdvOTb97f513e"/>
              </a:rPr>
              <a:t> khi đã phẫu thuật sửa chữa </a:t>
            </a:r>
            <a:r>
              <a:rPr lang="en-US" sz="1200" err="1">
                <a:effectLst/>
                <a:latin typeface="AdvOTb97f513e"/>
              </a:rPr>
              <a:t>thì</a:t>
            </a:r>
            <a:r>
              <a:rPr lang="en-US" sz="1200">
                <a:effectLst/>
                <a:latin typeface="AdvOTb97f513e"/>
              </a:rPr>
              <a:t> đầu </a:t>
            </a:r>
            <a:r>
              <a:rPr lang="en-US" sz="1200">
                <a:effectLst/>
                <a:latin typeface="AdvOTb97f513e"/>
                <a:sym typeface="Wingdings" pitchFamily="2" charset="2"/>
              </a:rPr>
              <a:t> Vì vậy </a:t>
            </a:r>
            <a:r>
              <a:rPr lang="en-US" sz="1200" err="1">
                <a:effectLst/>
                <a:latin typeface="AdvOTb97f513e"/>
                <a:sym typeface="Wingdings" pitchFamily="2" charset="2"/>
              </a:rPr>
              <a:t>trong</a:t>
            </a:r>
            <a:r>
              <a:rPr lang="en-US" sz="1200">
                <a:effectLst/>
                <a:latin typeface="AdvOTb97f513e"/>
                <a:sym typeface="Wingdings" pitchFamily="2" charset="2"/>
              </a:rPr>
              <a:t> điều trị bệnh lý </a:t>
            </a:r>
            <a:r>
              <a:rPr lang="en-US" sz="1200" err="1">
                <a:effectLst/>
                <a:latin typeface="AdvOTb97f513e"/>
                <a:sym typeface="Wingdings" pitchFamily="2" charset="2"/>
              </a:rPr>
              <a:t>quai</a:t>
            </a:r>
            <a:r>
              <a:rPr lang="en-US" sz="1200">
                <a:effectLst/>
                <a:latin typeface="AdvOTb97f513e"/>
                <a:sym typeface="Wingdings" pitchFamily="2" charset="2"/>
              </a:rPr>
              <a:t> động mạch chủ, cần </a:t>
            </a:r>
            <a:r>
              <a:rPr lang="en-US" sz="1200" err="1">
                <a:effectLst/>
                <a:latin typeface="AdvOTb97f513e"/>
                <a:sym typeface="Wingdings" pitchFamily="2" charset="2"/>
              </a:rPr>
              <a:t>có</a:t>
            </a:r>
            <a:r>
              <a:rPr lang="en-US" sz="1200">
                <a:effectLst/>
                <a:latin typeface="AdvOTb97f513e"/>
                <a:sym typeface="Wingdings" pitchFamily="2" charset="2"/>
              </a:rPr>
              <a:t> chiến lược quản lý </a:t>
            </a:r>
            <a:r>
              <a:rPr lang="en-US" sz="1200" err="1">
                <a:effectLst/>
                <a:latin typeface="AdvOTb97f513e"/>
                <a:sym typeface="Wingdings" pitchFamily="2" charset="2"/>
              </a:rPr>
              <a:t>dài</a:t>
            </a:r>
            <a:r>
              <a:rPr lang="en-US" sz="1200">
                <a:effectLst/>
                <a:latin typeface="AdvOTb97f513e"/>
                <a:sym typeface="Wingdings" pitchFamily="2" charset="2"/>
              </a:rPr>
              <a:t> hạn.</a:t>
            </a:r>
            <a:endParaRPr lang="en-US" sz="1200">
              <a:effectLst/>
              <a:latin typeface="AdvOTb97f513e"/>
            </a:endParaRPr>
          </a:p>
          <a:p>
            <a:endParaRPr lang="en-VN"/>
          </a:p>
        </p:txBody>
      </p:sp>
      <p:sp>
        <p:nvSpPr>
          <p:cNvPr id="4" name="Slide Number Placeholder 3"/>
          <p:cNvSpPr>
            <a:spLocks noGrp="1"/>
          </p:cNvSpPr>
          <p:nvPr>
            <p:ph type="sldNum" sz="quarter" idx="5"/>
          </p:nvPr>
        </p:nvSpPr>
        <p:spPr/>
        <p:txBody>
          <a:bodyPr/>
          <a:lstStyle/>
          <a:p>
            <a:fld id="{6483433C-4276-E443-AD12-63DCC7EE5B35}" type="slidenum">
              <a:rPr lang="en-VN"/>
              <a:t>3</a:t>
            </a:fld>
            <a:endParaRPr lang="en-VN"/>
          </a:p>
        </p:txBody>
      </p:sp>
    </p:spTree>
    <p:extLst>
      <p:ext uri="{BB962C8B-B14F-4D97-AF65-F5344CB8AC3E}">
        <p14:creationId xmlns:p14="http://schemas.microsoft.com/office/powerpoint/2010/main" val="229428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a:t>
            </a:r>
            <a:r>
              <a:rPr lang="en-VN"/>
              <a:t>ói riêng về bóc tách động mạch chủ, hiện nay đã có phân loại mới là T.E.</a:t>
            </a:r>
            <a:r>
              <a:rPr lang="vi-VN"/>
              <a:t>M</a:t>
            </a:r>
          </a:p>
          <a:p>
            <a:pPr marL="171450" indent="-171450">
              <a:buFontTx/>
              <a:buChar char="-"/>
            </a:pPr>
            <a:r>
              <a:rPr lang="vi-VN" err="1"/>
              <a:t>Trong đó T là phân loại bóc tách, type A, type B, hoặc non A non B là bóc tách có tổn thương ở vùng quai mà không liên quan đến ĐMC lên</a:t>
            </a:r>
          </a:p>
          <a:p>
            <a:pPr marL="171450" indent="-171450">
              <a:buFontTx/>
              <a:buChar char="-"/>
            </a:pPr>
            <a:r>
              <a:rPr lang="vi-VN" err="1"/>
              <a:t>E là vị trí lỗ rách, e0 không phát hiện lỗ rách, e1 lỗ rách ở ĐMC lên, E2 lỗ rách ở quai đmc, e3 lỗ rách ở ĐMC ngực xuống</a:t>
            </a:r>
          </a:p>
          <a:p>
            <a:pPr marL="171450" indent="-171450">
              <a:buFontTx/>
              <a:buChar char="-"/>
            </a:pPr>
            <a:r>
              <a:rPr lang="vi-VN" err="1"/>
              <a:t>M giảm tưới máu. Mo là không có, m1 là có giảm tưới máu mạch vành, m2 là giảm tưới máu các nhánh nuôi não, m3 là giảm tưới máu các nhánh ĐM tạng</a:t>
            </a:r>
          </a:p>
        </p:txBody>
      </p:sp>
      <p:sp>
        <p:nvSpPr>
          <p:cNvPr id="4" name="Slide Number Placeholder 3"/>
          <p:cNvSpPr>
            <a:spLocks noGrp="1"/>
          </p:cNvSpPr>
          <p:nvPr>
            <p:ph type="sldNum" sz="quarter" idx="5"/>
          </p:nvPr>
        </p:nvSpPr>
        <p:spPr/>
        <p:txBody>
          <a:bodyPr/>
          <a:lstStyle/>
          <a:p>
            <a:fld id="{6483433C-4276-E443-AD12-63DCC7EE5B35}" type="slidenum">
              <a:rPr lang="en-VN"/>
              <a:t>4</a:t>
            </a:fld>
            <a:endParaRPr lang="en-VN"/>
          </a:p>
        </p:txBody>
      </p:sp>
    </p:spTree>
    <p:extLst>
      <p:ext uri="{BB962C8B-B14F-4D97-AF65-F5344CB8AC3E}">
        <p14:creationId xmlns:p14="http://schemas.microsoft.com/office/powerpoint/2010/main" val="323962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V</a:t>
            </a:r>
            <a:r>
              <a:rPr lang="en-VN"/>
              <a:t>ùng quai ĐMC có vị trí và cấu trúc giải phẫu tương đối phức tạp </a:t>
            </a:r>
            <a:r>
              <a:rPr lang="en-VN">
                <a:sym typeface="Wingdings" pitchFamily="2" charset="2"/>
              </a:rPr>
              <a:t> phẫu thuật phức tạp, kéo dài thời gian hạ thân nhiệt ngưng tuần hoàn</a:t>
            </a:r>
          </a:p>
          <a:p>
            <a:pPr marL="171450" indent="-171450">
              <a:buFontTx/>
              <a:buChar char="-"/>
            </a:pPr>
            <a:r>
              <a:rPr lang="en-US">
                <a:sym typeface="Wingdings" pitchFamily="2" charset="2"/>
              </a:rPr>
              <a:t>V</a:t>
            </a:r>
            <a:r>
              <a:rPr lang="en-VN">
                <a:sym typeface="Wingdings" pitchFamily="2" charset="2"/>
              </a:rPr>
              <a:t>ới các loại hình bệnh lý mà tổn thương ở vùng quai lan đến các đoạn như ĐMC ngực xuống, có thể cần giải quyết chung 1 thì thông qua đường mở ngực giữa xương ức, hoặc clamshell. Hoặc giải quyết thì hai bằng đường ngược trái sau bên  các phẫu thuật này có tính xâm lấn cao, các phẫu thuật thì hai khó khăn vì dính và nguy cơ tổn thương cơ quan khi kẹp ĐMC ngực xuống như: động mạch phổi, thần kinh quặt ngược thanh quản, khí thực quản.</a:t>
            </a:r>
            <a:endParaRPr lang="en-VN"/>
          </a:p>
        </p:txBody>
      </p:sp>
      <p:sp>
        <p:nvSpPr>
          <p:cNvPr id="4" name="Slide Number Placeholder 3"/>
          <p:cNvSpPr>
            <a:spLocks noGrp="1"/>
          </p:cNvSpPr>
          <p:nvPr>
            <p:ph type="sldNum" sz="quarter" idx="5"/>
          </p:nvPr>
        </p:nvSpPr>
        <p:spPr/>
        <p:txBody>
          <a:bodyPr/>
          <a:lstStyle/>
          <a:p>
            <a:fld id="{6483433C-4276-E443-AD12-63DCC7EE5B35}" type="slidenum">
              <a:rPr lang="en-VN"/>
              <a:t>5</a:t>
            </a:fld>
            <a:endParaRPr lang="en-VN"/>
          </a:p>
        </p:txBody>
      </p:sp>
    </p:spTree>
    <p:extLst>
      <p:ext uri="{BB962C8B-B14F-4D97-AF65-F5344CB8AC3E}">
        <p14:creationId xmlns:p14="http://schemas.microsoft.com/office/powerpoint/2010/main" val="342390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a:t>
            </a:r>
            <a:r>
              <a:rPr lang="en-VN"/>
              <a:t>ăm 1982: tác giả Borst đề xuất phương án phẫu thuật vòi voi kinh điển, dành cho loại hình bệnh lý tại quai ĐMC có lan đến ĐMC ngực xuống. Phẫu thuật này bao gồm việc thay quai động mạch chủ, và thả một phần ống ghép mạch máu nhân tạo xuống ĐMC ngực xuống bệnh lý, tạo điều kiện thuận lợi cho phẫu thuật thì hai. </a:t>
            </a:r>
          </a:p>
          <a:p>
            <a:pPr marL="171450" indent="-171450">
              <a:buFontTx/>
              <a:buChar char="-"/>
            </a:pPr>
            <a:r>
              <a:rPr lang="en-US"/>
              <a:t>T</a:t>
            </a:r>
            <a:r>
              <a:rPr lang="en-VN"/>
              <a:t>ạo thuận lợi cho phẫu thuật thì 2:</a:t>
            </a:r>
          </a:p>
          <a:p>
            <a:pPr marL="628650" lvl="1" indent="-171450">
              <a:buFontTx/>
              <a:buChar char="-"/>
            </a:pPr>
            <a:r>
              <a:rPr lang="en-VN"/>
              <a:t>Không cần bộc lộ, kẹp và thao tác quá nhiều trên đoạn ĐMC ngực xuống bệnh lý. Chỉ cần kẹp vùng ống ghép đã thả xuống</a:t>
            </a:r>
          </a:p>
          <a:p>
            <a:pPr marL="628650" lvl="1" indent="-171450">
              <a:buFontTx/>
              <a:buChar char="-"/>
            </a:pPr>
            <a:r>
              <a:rPr lang="en-VN"/>
              <a:t>Từ đó hạn chế được nguy cơ tổn thương các cấu trúc xung quanh khi bộc lộ đến gần khu vực phẫu trường cũ</a:t>
            </a:r>
          </a:p>
          <a:p>
            <a:pPr marL="628650" lvl="1" indent="-171450">
              <a:buFontTx/>
              <a:buChar char="-"/>
            </a:pPr>
            <a:r>
              <a:rPr lang="en-VN"/>
              <a:t>Giảm nguy cơ đột quỵ và thiếu máu tủy vì không cần kẹp trước ĐM dưới đòn</a:t>
            </a:r>
          </a:p>
          <a:p>
            <a:pPr marL="171450" indent="-171450">
              <a:buFontTx/>
              <a:buChar char="-"/>
            </a:pPr>
            <a:r>
              <a:rPr lang="en-VN"/>
              <a:t>Tuy nhiên có những bất lợi:</a:t>
            </a:r>
          </a:p>
          <a:p>
            <a:pPr marL="628650" lvl="1" indent="-171450">
              <a:buFontTx/>
              <a:buChar char="-"/>
            </a:pPr>
            <a:r>
              <a:rPr lang="en-US"/>
              <a:t>ĐMC ngực xuống vẫn còn bệnh lý chưa sửa chữa, trong trường hơp bóc tách thì tưới máu long giả vẫn còn</a:t>
            </a:r>
            <a:r>
              <a:rPr lang="en-US">
                <a:sym typeface="Wingdings" pitchFamily="2" charset="2"/>
              </a:rPr>
              <a:t> nguy cơ phình diễn tiến và vỡ</a:t>
            </a:r>
          </a:p>
          <a:p>
            <a:pPr marL="628650" lvl="1" indent="-171450">
              <a:buFontTx/>
              <a:buChar char="-"/>
            </a:pPr>
            <a:r>
              <a:rPr lang="en-US">
                <a:sym typeface="Wingdings" pitchFamily="2" charset="2"/>
              </a:rPr>
              <a:t>Biến chứng liên quan đến ống ghép thả xuống: gập góc và tắc ống ghép, biến chứng thần kinh, thiếu máu tủy</a:t>
            </a:r>
          </a:p>
          <a:p>
            <a:pPr marL="628650" lvl="1" indent="-171450">
              <a:buFontTx/>
              <a:buChar char="-"/>
            </a:pPr>
            <a:r>
              <a:rPr lang="en-US">
                <a:sym typeface="Wingdings" pitchFamily="2" charset="2"/>
              </a:rPr>
              <a:t>Hình thànhn huyết khối quanh đoạn ống ghép gây thuyên tắc xa</a:t>
            </a:r>
            <a:endParaRPr lang="en-VN"/>
          </a:p>
        </p:txBody>
      </p:sp>
      <p:sp>
        <p:nvSpPr>
          <p:cNvPr id="4" name="Slide Number Placeholder 3"/>
          <p:cNvSpPr>
            <a:spLocks noGrp="1"/>
          </p:cNvSpPr>
          <p:nvPr>
            <p:ph type="sldNum" sz="quarter" idx="5"/>
          </p:nvPr>
        </p:nvSpPr>
        <p:spPr/>
        <p:txBody>
          <a:bodyPr/>
          <a:lstStyle/>
          <a:p>
            <a:fld id="{6483433C-4276-E443-AD12-63DCC7EE5B35}" type="slidenum">
              <a:rPr lang="en-VN"/>
              <a:t>6</a:t>
            </a:fld>
            <a:endParaRPr lang="en-VN"/>
          </a:p>
        </p:txBody>
      </p:sp>
    </p:spTree>
    <p:extLst>
      <p:ext uri="{BB962C8B-B14F-4D97-AF65-F5344CB8AC3E}">
        <p14:creationId xmlns:p14="http://schemas.microsoft.com/office/powerpoint/2010/main" val="1477473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VN"/>
              <a:t>Từ các hạn chế đó. Cùng với sự phát triển kỹ thuật can thiệp nội mạch</a:t>
            </a:r>
          </a:p>
          <a:p>
            <a:pPr marL="171450" indent="-171450">
              <a:buFontTx/>
              <a:buChar char="-"/>
            </a:pPr>
            <a:r>
              <a:rPr lang="en-VN"/>
              <a:t>Các tác giả đã phát triển kỹ thuật vòi voi kinh điển, bằng kỹ thuât phối hợp thả stent vào ĐMC Ngực xuống xuôi dòng trong lúc hạ nhiệt độ ngưng tuần hoàn. </a:t>
            </a:r>
            <a:r>
              <a:rPr lang="en-US"/>
              <a:t>Với sự phát triển của dung cụ thì các dung cu ống ghép có stent hiện đại ra đời</a:t>
            </a:r>
            <a:endParaRPr lang="en-VN"/>
          </a:p>
        </p:txBody>
      </p:sp>
      <p:sp>
        <p:nvSpPr>
          <p:cNvPr id="4" name="Slide Number Placeholder 3"/>
          <p:cNvSpPr>
            <a:spLocks noGrp="1"/>
          </p:cNvSpPr>
          <p:nvPr>
            <p:ph type="sldNum" sz="quarter" idx="5"/>
          </p:nvPr>
        </p:nvSpPr>
        <p:spPr/>
        <p:txBody>
          <a:bodyPr/>
          <a:lstStyle/>
          <a:p>
            <a:fld id="{6483433C-4276-E443-AD12-63DCC7EE5B35}" type="slidenum">
              <a:rPr lang="en-VN"/>
              <a:t>7</a:t>
            </a:fld>
            <a:endParaRPr lang="en-VN"/>
          </a:p>
        </p:txBody>
      </p:sp>
    </p:spTree>
    <p:extLst>
      <p:ext uri="{BB962C8B-B14F-4D97-AF65-F5344CB8AC3E}">
        <p14:creationId xmlns:p14="http://schemas.microsoft.com/office/powerpoint/2010/main" val="16735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K</a:t>
            </a:r>
            <a:r>
              <a:rPr lang="en-VN"/>
              <a:t>ỹ thuật FET có những lợi điểm hơn so với vòi voi cổ điển:</a:t>
            </a:r>
          </a:p>
          <a:p>
            <a:pPr marL="628650" lvl="1" indent="-171450">
              <a:buFontTx/>
              <a:buChar char="-"/>
            </a:pPr>
            <a:r>
              <a:rPr lang="en-US"/>
              <a:t>T</a:t>
            </a:r>
            <a:r>
              <a:rPr lang="en-VN"/>
              <a:t>hả stentgraft vào động mạch chủ ngực xuống. </a:t>
            </a:r>
            <a:r>
              <a:rPr lang="en-US"/>
              <a:t>Giải quyết tổn thương ở ĐMC ngực xuống trong cùng 1 thì, không cần làm thì hai. Rút ngắn thời gian hạ than nhiệt ngưng tuần hoàn</a:t>
            </a:r>
          </a:p>
          <a:p>
            <a:pPr marL="628650" lvl="1" indent="-171450">
              <a:buFontTx/>
              <a:buChar char="-"/>
            </a:pPr>
            <a:r>
              <a:rPr lang="en-US"/>
              <a:t>Phần stentgraft thả xuống thúc đẩy tái cấu trúc ĐM chủ ngực xuống</a:t>
            </a:r>
            <a:endParaRPr lang="en-VN"/>
          </a:p>
        </p:txBody>
      </p:sp>
      <p:sp>
        <p:nvSpPr>
          <p:cNvPr id="4" name="Slide Number Placeholder 3"/>
          <p:cNvSpPr>
            <a:spLocks noGrp="1"/>
          </p:cNvSpPr>
          <p:nvPr>
            <p:ph type="sldNum" sz="quarter" idx="5"/>
          </p:nvPr>
        </p:nvSpPr>
        <p:spPr/>
        <p:txBody>
          <a:bodyPr/>
          <a:lstStyle/>
          <a:p>
            <a:fld id="{6483433C-4276-E443-AD12-63DCC7EE5B35}" type="slidenum">
              <a:rPr lang="en-VN"/>
              <a:t>8</a:t>
            </a:fld>
            <a:endParaRPr lang="en-VN"/>
          </a:p>
        </p:txBody>
      </p:sp>
    </p:spTree>
    <p:extLst>
      <p:ext uri="{BB962C8B-B14F-4D97-AF65-F5344CB8AC3E}">
        <p14:creationId xmlns:p14="http://schemas.microsoft.com/office/powerpoint/2010/main" val="26006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196D1"/>
                </a:solidFill>
                <a:effectLst/>
                <a:latin typeface="AdvPSA88A"/>
              </a:rPr>
              <a:t>http://dx.doi.org/10.1016/j.jtcvs.2014.08.008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Palatino" pitchFamily="2" charset="77"/>
              </a:rPr>
              <a:t>(Ann Thorac Surg 2007;84:479–87)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VN"/>
          </a:p>
        </p:txBody>
      </p:sp>
      <p:sp>
        <p:nvSpPr>
          <p:cNvPr id="4" name="Slide Number Placeholder 3"/>
          <p:cNvSpPr>
            <a:spLocks noGrp="1"/>
          </p:cNvSpPr>
          <p:nvPr>
            <p:ph type="sldNum" sz="quarter" idx="5"/>
          </p:nvPr>
        </p:nvSpPr>
        <p:spPr/>
        <p:txBody>
          <a:bodyPr/>
          <a:lstStyle/>
          <a:p>
            <a:fld id="{E4950FB0-1E62-CD47-AC8D-274D27314CBF}" type="slidenum">
              <a:rPr lang="en-VN"/>
              <a:t>10</a:t>
            </a:fld>
            <a:endParaRPr lang="en-VN"/>
          </a:p>
        </p:txBody>
      </p:sp>
    </p:spTree>
    <p:extLst>
      <p:ext uri="{BB962C8B-B14F-4D97-AF65-F5344CB8AC3E}">
        <p14:creationId xmlns:p14="http://schemas.microsoft.com/office/powerpoint/2010/main" val="378046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JansonTextLT"/>
              </a:rPr>
              <a:t>Diễn tiến tự nhiên sau phẫu thuật type A long giả thông thương 79%, phình long giả 49%, tỉ lệ can thiệp lại 9-27%</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JansonTextLT"/>
              </a:rPr>
              <a:t>Hiện nay kỹ thuật FET ngày càng được ứng dung vào nhiều loại hình bệnh lý, đặc biệt trong bóc tách động mạch chủ type 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JansonTextLT"/>
              </a:rPr>
              <a:t>Với bóc tách động mạch chủ type A:</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JansonTextLT"/>
              </a:rPr>
              <a:t>Phẫu thuật Fet giúp tái lập lưu thông lòng thật bằng cơ chế ổn định quai ĐMC và che phù các lỗ rách ở ĐMC ngực xuống</a:t>
            </a:r>
            <a:r>
              <a:rPr lang="en-US" sz="1800">
                <a:effectLst/>
                <a:latin typeface="JansonTextLT"/>
                <a:sym typeface="Wingdings" pitchFamily="2" charset="2"/>
              </a:rPr>
              <a:t> giúp điều trị hội chứng giảm tưới máu</a:t>
            </a:r>
            <a:r>
              <a:rPr lang="en-US" sz="1800">
                <a:effectLst/>
                <a:latin typeface="JansonTextLT"/>
              </a:rPr>
              <a: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JansonTextLT"/>
              </a:rPr>
              <a:t>Giảm nguy cơ phình lòng giả ở ĐMC ngực xuống, thúc đẩy tái cấu trúc ĐMC, cải thiện tỉ lệ sống còn dài hạn vì giảm được tỉ lệ tử vong liên quan đến ĐMC cũng như tỉ lệ phải thực hiện các can thiệp bổ trợ về sau</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JansonTextLT"/>
              </a:rPr>
              <a:t>Tạo vùng hạ đặt tối ưu nếu cần phải can thiệp nội mạch để sửa chữa các tổn thương ở xa vùng cuối ĐMC ngực xuống hoặc đoạn ĐMC bụng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JansonTextLT"/>
              </a:rPr>
              <a:t>Theo hướng dẫn EACTS 2024. Bóc tách type A mà lỗ vào nằm ở quai bờ cong lớn, hoặc lỗ vào ở ĐMC ngực xuống cách ĐM dưới đòn trong khoảng 10cm </a:t>
            </a:r>
            <a:r>
              <a:rPr lang="en-US" sz="1800">
                <a:effectLst/>
                <a:latin typeface="JansonTextLT"/>
                <a:sym typeface="Wingdings" pitchFamily="2" charset="2"/>
              </a:rPr>
              <a:t> nên thực hiện phẫu thuật FET</a:t>
            </a:r>
            <a:endParaRPr lang="en-US" sz="1800">
              <a:effectLst/>
              <a:latin typeface="JansonTextLT"/>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a:effectLst/>
              <a:latin typeface="JansonTextLT"/>
            </a:endParaRPr>
          </a:p>
          <a:p>
            <a:endParaRPr lang="en-VN"/>
          </a:p>
        </p:txBody>
      </p:sp>
      <p:sp>
        <p:nvSpPr>
          <p:cNvPr id="4" name="Slide Number Placeholder 3"/>
          <p:cNvSpPr>
            <a:spLocks noGrp="1"/>
          </p:cNvSpPr>
          <p:nvPr>
            <p:ph type="sldNum" sz="quarter" idx="5"/>
          </p:nvPr>
        </p:nvSpPr>
        <p:spPr/>
        <p:txBody>
          <a:bodyPr/>
          <a:lstStyle/>
          <a:p>
            <a:fld id="{6483433C-4276-E443-AD12-63DCC7EE5B35}" type="slidenum">
              <a:rPr lang="en-VN"/>
              <a:t>11</a:t>
            </a:fld>
            <a:endParaRPr lang="en-VN"/>
          </a:p>
        </p:txBody>
      </p:sp>
    </p:spTree>
    <p:extLst>
      <p:ext uri="{BB962C8B-B14F-4D97-AF65-F5344CB8AC3E}">
        <p14:creationId xmlns:p14="http://schemas.microsoft.com/office/powerpoint/2010/main" val="393431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dirty="0"/>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a:xfrm>
            <a:off x="3962399" y="5870575"/>
            <a:ext cx="4893958" cy="377825"/>
          </a:xfrm>
        </p:spPr>
        <p:txBody>
          <a:bodyPr/>
          <a:lstStyle/>
          <a:p>
            <a:endParaRPr lang="en-VN"/>
          </a:p>
        </p:txBody>
      </p:sp>
      <p:sp>
        <p:nvSpPr>
          <p:cNvPr id="6" name="Slide Number Placeholder 5"/>
          <p:cNvSpPr>
            <a:spLocks noGrp="1"/>
          </p:cNvSpPr>
          <p:nvPr>
            <p:ph type="sldNum" sz="quarter" idx="12"/>
          </p:nvPr>
        </p:nvSpPr>
        <p:spPr>
          <a:xfrm>
            <a:off x="10608958" y="5870575"/>
            <a:ext cx="551167" cy="377825"/>
          </a:xfrm>
        </p:spPr>
        <p:txBody>
          <a:bodyPr/>
          <a:lstStyle/>
          <a:p>
            <a:fld id="{33832612-B70D-E748-82E3-2F3EA054C432}" type="slidenum">
              <a:t>‹#›</a:t>
            </a:fld>
            <a:endParaRPr lang="en-VN"/>
          </a:p>
        </p:txBody>
      </p:sp>
    </p:spTree>
    <p:extLst>
      <p:ext uri="{BB962C8B-B14F-4D97-AF65-F5344CB8AC3E}">
        <p14:creationId xmlns:p14="http://schemas.microsoft.com/office/powerpoint/2010/main" val="149359117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B0BF42D-E302-6B48-96A5-8737B961AAC1}" type="datetimeFigureOut">
              <a:t>15/09/2025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147541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3485068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3488748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291011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35513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402202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
        <p:nvSpPr>
          <p:cNvPr id="8" name="Title 1"/>
          <p:cNvSpPr>
            <a:spLocks noGrp="1"/>
          </p:cNvSpPr>
          <p:nvPr>
            <p:ph type="title"/>
          </p:nvPr>
        </p:nvSpPr>
        <p:spPr>
          <a:xfrm>
            <a:off x="685801" y="609600"/>
            <a:ext cx="10131425" cy="1456267"/>
          </a:xfrm>
        </p:spPr>
        <p:txBody>
          <a:bodyPr/>
          <a:lstStyle/>
          <a:p>
            <a:r>
              <a:rPr lang="en-US" dirty="0"/>
              <a:t>Click to edit Master title style</a:t>
            </a:r>
          </a:p>
        </p:txBody>
      </p:sp>
    </p:spTree>
    <p:extLst>
      <p:ext uri="{BB962C8B-B14F-4D97-AF65-F5344CB8AC3E}">
        <p14:creationId xmlns:p14="http://schemas.microsoft.com/office/powerpoint/2010/main" val="272551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200083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260284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B0BF42D-E302-6B48-96A5-8737B961AAC1}" type="datetimeFigureOut">
              <a:t>15/09/2025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123101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B0BF42D-E302-6B48-96A5-8737B961AAC1}" type="datetimeFigureOut">
              <a:t>15/09/2025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1462615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B0BF42D-E302-6B48-96A5-8737B961AAC1}" type="datetimeFigureOut">
              <a:t>15/09/2025</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200428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B0BF42D-E302-6B48-96A5-8737B961AAC1}" type="datetimeFigureOut">
              <a:t>15/09/2025</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126027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B0BF42D-E302-6B48-96A5-8737B961AAC1}" type="datetimeFigureOut">
              <a:t>15/09/2025</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1323476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B0BF42D-E302-6B48-96A5-8737B961AAC1}" type="datetimeFigureOut">
              <a:t>15/09/2025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347718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B0BF42D-E302-6B48-96A5-8737B961AAC1}" type="datetimeFigureOut">
              <a:t>15/09/2025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33832612-B70D-E748-82E3-2F3EA054C432}" type="slidenum">
              <a:t>‹#›</a:t>
            </a:fld>
            <a:endParaRPr lang="en-VN"/>
          </a:p>
        </p:txBody>
      </p:sp>
    </p:spTree>
    <p:extLst>
      <p:ext uri="{BB962C8B-B14F-4D97-AF65-F5344CB8AC3E}">
        <p14:creationId xmlns:p14="http://schemas.microsoft.com/office/powerpoint/2010/main" val="296216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B0BF42D-E302-6B48-96A5-8737B961AAC1}" type="datetimeFigureOut">
              <a:t>15/09/2025</a:t>
            </a:fld>
            <a:endParaRPr lang="en-V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V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3832612-B70D-E748-82E3-2F3EA054C432}" type="slidenum">
              <a:t>‹#›</a:t>
            </a:fld>
            <a:endParaRPr lang="en-VN"/>
          </a:p>
        </p:txBody>
      </p:sp>
    </p:spTree>
    <p:extLst>
      <p:ext uri="{BB962C8B-B14F-4D97-AF65-F5344CB8AC3E}">
        <p14:creationId xmlns:p14="http://schemas.microsoft.com/office/powerpoint/2010/main" val="28507864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guyenhuutuong9339@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8.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911B-5AC9-4CBE-BB32-8DB5D8035E6F}"/>
              </a:ext>
            </a:extLst>
          </p:cNvPr>
          <p:cNvSpPr>
            <a:spLocks noGrp="1"/>
          </p:cNvSpPr>
          <p:nvPr>
            <p:ph type="ctrTitle"/>
          </p:nvPr>
        </p:nvSpPr>
        <p:spPr>
          <a:xfrm>
            <a:off x="606825" y="808230"/>
            <a:ext cx="10961783" cy="2250330"/>
          </a:xfrm>
        </p:spPr>
        <p:txBody>
          <a:bodyPr>
            <a:noAutofit/>
          </a:bodyPr>
          <a:lstStyle/>
          <a:p>
            <a:pPr algn="ctr"/>
            <a:r>
              <a:rPr lang="en-US" sz="4800" b="1"/>
              <a:t>FROZEN ELEPHANT TRUNK:</a:t>
            </a:r>
            <a:br>
              <a:rPr lang="en-US" sz="4800" b="1"/>
            </a:br>
            <a:r>
              <a:rPr lang="en-US" sz="4800" b="1"/>
              <a:t>INDICATIONS AND OUTCOMES</a:t>
            </a:r>
          </a:p>
        </p:txBody>
      </p:sp>
      <p:sp>
        <p:nvSpPr>
          <p:cNvPr id="3" name="TextBox 2">
            <a:extLst>
              <a:ext uri="{FF2B5EF4-FFF2-40B4-BE49-F238E27FC236}">
                <a16:creationId xmlns:a16="http://schemas.microsoft.com/office/drawing/2014/main" id="{B84D8E8D-32DC-8E3F-0873-59861012A000}"/>
              </a:ext>
            </a:extLst>
          </p:cNvPr>
          <p:cNvSpPr txBox="1"/>
          <p:nvPr/>
        </p:nvSpPr>
        <p:spPr>
          <a:xfrm>
            <a:off x="5378495" y="6359236"/>
            <a:ext cx="1435008" cy="369332"/>
          </a:xfrm>
          <a:prstGeom prst="rect">
            <a:avLst/>
          </a:prstGeom>
          <a:noFill/>
        </p:spPr>
        <p:txBody>
          <a:bodyPr wrap="none" rtlCol="0">
            <a:spAutoFit/>
          </a:bodyPr>
          <a:lstStyle/>
          <a:p>
            <a:pPr algn="ctr"/>
            <a:r>
              <a:rPr lang="en-VN"/>
              <a:t>HCM, 9/2025</a:t>
            </a:r>
          </a:p>
        </p:txBody>
      </p:sp>
      <p:sp>
        <p:nvSpPr>
          <p:cNvPr id="5" name="Subtitle 2">
            <a:extLst>
              <a:ext uri="{FF2B5EF4-FFF2-40B4-BE49-F238E27FC236}">
                <a16:creationId xmlns:a16="http://schemas.microsoft.com/office/drawing/2014/main" id="{96D0F46D-72E3-2F55-7FA1-EED56841DBAE}"/>
              </a:ext>
            </a:extLst>
          </p:cNvPr>
          <p:cNvSpPr>
            <a:spLocks noGrp="1"/>
          </p:cNvSpPr>
          <p:nvPr>
            <p:ph type="subTitle" idx="1"/>
          </p:nvPr>
        </p:nvSpPr>
        <p:spPr>
          <a:xfrm>
            <a:off x="450778" y="3799440"/>
            <a:ext cx="11485190" cy="2984614"/>
          </a:xfrm>
        </p:spPr>
        <p:txBody>
          <a:bodyPr/>
          <a:lstStyle/>
          <a:p>
            <a:pPr algn="ctr"/>
            <a:r>
              <a:rPr lang="en-VN"/>
              <a:t>Nguyen huu tuong. MD</a:t>
            </a:r>
          </a:p>
          <a:p>
            <a:endParaRPr lang="en-VN"/>
          </a:p>
        </p:txBody>
      </p:sp>
      <p:sp>
        <p:nvSpPr>
          <p:cNvPr id="6" name="TextBox 5">
            <a:extLst>
              <a:ext uri="{FF2B5EF4-FFF2-40B4-BE49-F238E27FC236}">
                <a16:creationId xmlns:a16="http://schemas.microsoft.com/office/drawing/2014/main" id="{2893FB0B-F90F-870F-6FEC-73DBF095622C}"/>
              </a:ext>
            </a:extLst>
          </p:cNvPr>
          <p:cNvSpPr txBox="1"/>
          <p:nvPr/>
        </p:nvSpPr>
        <p:spPr>
          <a:xfrm>
            <a:off x="941608" y="4330156"/>
            <a:ext cx="10308784" cy="646331"/>
          </a:xfrm>
          <a:prstGeom prst="rect">
            <a:avLst/>
          </a:prstGeom>
          <a:noFill/>
        </p:spPr>
        <p:txBody>
          <a:bodyPr wrap="none" rtlCol="0">
            <a:spAutoFit/>
          </a:bodyPr>
          <a:lstStyle/>
          <a:p>
            <a:pPr algn="ctr"/>
            <a:r>
              <a:rPr lang="en-VN" i="1"/>
              <a:t>Cardiovascular surgery department – Ho C</a:t>
            </a:r>
            <a:r>
              <a:rPr lang="en-US" i="1"/>
              <a:t>hi Minh University medical center</a:t>
            </a:r>
          </a:p>
          <a:p>
            <a:pPr algn="ctr"/>
            <a:r>
              <a:rPr lang="en-US" i="1"/>
              <a:t>Department of Thoracic and Cardiovascular surgery – University of Medicine and Pharmacy Ho Chi Minh City</a:t>
            </a:r>
            <a:endParaRPr lang="en-VN" i="1"/>
          </a:p>
        </p:txBody>
      </p:sp>
      <p:sp>
        <p:nvSpPr>
          <p:cNvPr id="7" name="TextBox 6">
            <a:extLst>
              <a:ext uri="{FF2B5EF4-FFF2-40B4-BE49-F238E27FC236}">
                <a16:creationId xmlns:a16="http://schemas.microsoft.com/office/drawing/2014/main" id="{E1D33EC2-FA5B-FA83-EDFF-4D8FC5B68404}"/>
              </a:ext>
            </a:extLst>
          </p:cNvPr>
          <p:cNvSpPr txBox="1"/>
          <p:nvPr/>
        </p:nvSpPr>
        <p:spPr>
          <a:xfrm>
            <a:off x="7680176" y="5511605"/>
            <a:ext cx="3888432" cy="461665"/>
          </a:xfrm>
          <a:prstGeom prst="rect">
            <a:avLst/>
          </a:prstGeom>
          <a:noFill/>
        </p:spPr>
        <p:txBody>
          <a:bodyPr wrap="square" rtlCol="0">
            <a:spAutoFit/>
          </a:bodyPr>
          <a:lstStyle/>
          <a:p>
            <a:r>
              <a:rPr lang="en-US" sz="1200" b="1" i="1">
                <a:hlinkClick r:id="rId3">
                  <a:extLst>
                    <a:ext uri="{A12FA001-AC4F-418D-AE19-62706E023703}">
                      <ahyp:hlinkClr xmlns:ahyp="http://schemas.microsoft.com/office/drawing/2018/hyperlinkcolor" val="tx"/>
                    </a:ext>
                  </a:extLst>
                </a:hlinkClick>
              </a:rPr>
              <a:t>nguyenhuutuong9339@gmail.com</a:t>
            </a:r>
            <a:endParaRPr lang="en-US" sz="1200" b="1" i="1"/>
          </a:p>
          <a:p>
            <a:r>
              <a:rPr lang="en-US" sz="1200" b="1" i="1"/>
              <a:t>0901367622</a:t>
            </a:r>
            <a:endParaRPr lang="en-VN" sz="1200" b="1" i="1"/>
          </a:p>
        </p:txBody>
      </p:sp>
    </p:spTree>
    <p:extLst>
      <p:ext uri="{BB962C8B-B14F-4D97-AF65-F5344CB8AC3E}">
        <p14:creationId xmlns:p14="http://schemas.microsoft.com/office/powerpoint/2010/main" val="1330648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2EFA1-8742-514B-9671-08A046914BDC}"/>
              </a:ext>
            </a:extLst>
          </p:cNvPr>
          <p:cNvSpPr>
            <a:spLocks noGrp="1"/>
          </p:cNvSpPr>
          <p:nvPr>
            <p:ph type="title"/>
          </p:nvPr>
        </p:nvSpPr>
        <p:spPr>
          <a:xfrm>
            <a:off x="838200" y="74696"/>
            <a:ext cx="10515600" cy="1025175"/>
          </a:xfrm>
        </p:spPr>
        <p:txBody>
          <a:bodyPr>
            <a:normAutofit fontScale="90000"/>
          </a:bodyPr>
          <a:lstStyle/>
          <a:p>
            <a:r>
              <a:rPr lang="vi-VN"/>
              <a:t>FET INDICATIONS: </a:t>
            </a:r>
            <a:br>
              <a:rPr lang="vi-VN"/>
            </a:br>
            <a:r>
              <a:rPr lang="vi-VN"/>
              <a:t>Progression after initial surgery type A</a:t>
            </a:r>
            <a:endParaRPr lang="en-VN"/>
          </a:p>
        </p:txBody>
      </p:sp>
      <p:sp>
        <p:nvSpPr>
          <p:cNvPr id="3" name="Content Placeholder 2">
            <a:extLst>
              <a:ext uri="{FF2B5EF4-FFF2-40B4-BE49-F238E27FC236}">
                <a16:creationId xmlns:a16="http://schemas.microsoft.com/office/drawing/2014/main" id="{F6A0323F-F42E-9846-8F84-5BCF5B5A27A1}"/>
              </a:ext>
            </a:extLst>
          </p:cNvPr>
          <p:cNvSpPr>
            <a:spLocks noGrp="1"/>
          </p:cNvSpPr>
          <p:nvPr>
            <p:ph idx="1"/>
          </p:nvPr>
        </p:nvSpPr>
        <p:spPr/>
        <p:txBody>
          <a:bodyPr/>
          <a:lstStyle/>
          <a:p>
            <a:endParaRPr lang="en-VN"/>
          </a:p>
        </p:txBody>
      </p:sp>
      <p:pic>
        <p:nvPicPr>
          <p:cNvPr id="4" name="Content Placeholder 3">
            <a:extLst>
              <a:ext uri="{FF2B5EF4-FFF2-40B4-BE49-F238E27FC236}">
                <a16:creationId xmlns:a16="http://schemas.microsoft.com/office/drawing/2014/main" id="{578DC188-2397-C847-AE76-EA88FCDC0E5E}"/>
              </a:ext>
            </a:extLst>
          </p:cNvPr>
          <p:cNvPicPr>
            <a:picLocks noChangeAspect="1"/>
          </p:cNvPicPr>
          <p:nvPr/>
        </p:nvPicPr>
        <p:blipFill>
          <a:blip r:embed="rId3"/>
          <a:stretch>
            <a:fillRect/>
          </a:stretch>
        </p:blipFill>
        <p:spPr>
          <a:xfrm>
            <a:off x="75634" y="1103242"/>
            <a:ext cx="4230613" cy="2685369"/>
          </a:xfrm>
          <a:prstGeom prst="rect">
            <a:avLst/>
          </a:prstGeom>
        </p:spPr>
      </p:pic>
      <p:pic>
        <p:nvPicPr>
          <p:cNvPr id="5" name="Picture 4">
            <a:extLst>
              <a:ext uri="{FF2B5EF4-FFF2-40B4-BE49-F238E27FC236}">
                <a16:creationId xmlns:a16="http://schemas.microsoft.com/office/drawing/2014/main" id="{4C2339DB-B4F6-D846-9942-895F34365B85}"/>
              </a:ext>
            </a:extLst>
          </p:cNvPr>
          <p:cNvPicPr>
            <a:picLocks noChangeAspect="1"/>
          </p:cNvPicPr>
          <p:nvPr/>
        </p:nvPicPr>
        <p:blipFill>
          <a:blip r:embed="rId4"/>
          <a:stretch>
            <a:fillRect/>
          </a:stretch>
        </p:blipFill>
        <p:spPr>
          <a:xfrm>
            <a:off x="2849934" y="1651515"/>
            <a:ext cx="4437758" cy="3107562"/>
          </a:xfrm>
          <a:prstGeom prst="rect">
            <a:avLst/>
          </a:prstGeom>
        </p:spPr>
      </p:pic>
      <p:sp>
        <p:nvSpPr>
          <p:cNvPr id="6" name="TextBox 5">
            <a:extLst>
              <a:ext uri="{FF2B5EF4-FFF2-40B4-BE49-F238E27FC236}">
                <a16:creationId xmlns:a16="http://schemas.microsoft.com/office/drawing/2014/main" id="{3AD7DAF8-6267-9A4F-B122-3C703B8EAABE}"/>
              </a:ext>
            </a:extLst>
          </p:cNvPr>
          <p:cNvSpPr txBox="1"/>
          <p:nvPr/>
        </p:nvSpPr>
        <p:spPr>
          <a:xfrm>
            <a:off x="269517" y="6237200"/>
            <a:ext cx="8340745" cy="369332"/>
          </a:xfrm>
          <a:prstGeom prst="rect">
            <a:avLst/>
          </a:prstGeom>
          <a:noFill/>
        </p:spPr>
        <p:txBody>
          <a:bodyPr wrap="none" rtlCol="0">
            <a:spAutoFit/>
          </a:bodyPr>
          <a:lstStyle/>
          <a:p>
            <a:r>
              <a:rPr lang="vi-VN"/>
              <a:t>Patent false lumen 79%, False lument enlargement </a:t>
            </a:r>
            <a:r>
              <a:rPr lang="en-VN"/>
              <a:t>49%, reoperation rate 9-27.5%</a:t>
            </a:r>
          </a:p>
        </p:txBody>
      </p:sp>
      <p:pic>
        <p:nvPicPr>
          <p:cNvPr id="7" name="Picture 6">
            <a:extLst>
              <a:ext uri="{FF2B5EF4-FFF2-40B4-BE49-F238E27FC236}">
                <a16:creationId xmlns:a16="http://schemas.microsoft.com/office/drawing/2014/main" id="{0BDE31F4-CAA5-CD4E-BF92-BF6BFD427146}"/>
              </a:ext>
            </a:extLst>
          </p:cNvPr>
          <p:cNvPicPr>
            <a:picLocks noChangeAspect="1"/>
          </p:cNvPicPr>
          <p:nvPr/>
        </p:nvPicPr>
        <p:blipFill>
          <a:blip r:embed="rId5"/>
          <a:stretch>
            <a:fillRect/>
          </a:stretch>
        </p:blipFill>
        <p:spPr>
          <a:xfrm>
            <a:off x="5068813" y="2445926"/>
            <a:ext cx="4829535" cy="3179394"/>
          </a:xfrm>
          <a:prstGeom prst="rect">
            <a:avLst/>
          </a:prstGeom>
        </p:spPr>
      </p:pic>
      <p:pic>
        <p:nvPicPr>
          <p:cNvPr id="8" name="Picture 7">
            <a:extLst>
              <a:ext uri="{FF2B5EF4-FFF2-40B4-BE49-F238E27FC236}">
                <a16:creationId xmlns:a16="http://schemas.microsoft.com/office/drawing/2014/main" id="{FC69ACE1-AE47-4C4A-82C4-D73F631748A4}"/>
              </a:ext>
            </a:extLst>
          </p:cNvPr>
          <p:cNvPicPr>
            <a:picLocks noChangeAspect="1"/>
          </p:cNvPicPr>
          <p:nvPr/>
        </p:nvPicPr>
        <p:blipFill>
          <a:blip r:embed="rId6"/>
          <a:stretch>
            <a:fillRect/>
          </a:stretch>
        </p:blipFill>
        <p:spPr>
          <a:xfrm>
            <a:off x="8212667" y="3342240"/>
            <a:ext cx="3669292" cy="2864842"/>
          </a:xfrm>
          <a:prstGeom prst="rect">
            <a:avLst/>
          </a:prstGeom>
        </p:spPr>
      </p:pic>
    </p:spTree>
    <p:extLst>
      <p:ext uri="{BB962C8B-B14F-4D97-AF65-F5344CB8AC3E}">
        <p14:creationId xmlns:p14="http://schemas.microsoft.com/office/powerpoint/2010/main" val="1547377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14DF-8D16-1D27-1E82-92CE5883D2FF}"/>
              </a:ext>
            </a:extLst>
          </p:cNvPr>
          <p:cNvSpPr>
            <a:spLocks noGrp="1"/>
          </p:cNvSpPr>
          <p:nvPr>
            <p:ph type="title"/>
          </p:nvPr>
        </p:nvSpPr>
        <p:spPr>
          <a:xfrm>
            <a:off x="613612" y="0"/>
            <a:ext cx="10131425" cy="1456267"/>
          </a:xfrm>
        </p:spPr>
        <p:txBody>
          <a:bodyPr/>
          <a:lstStyle/>
          <a:p>
            <a:r>
              <a:rPr lang="en-VN" b="1"/>
              <a:t>FET INDICATIONS (EACTS-STS 2024)</a:t>
            </a:r>
            <a:endParaRPr lang="en-US"/>
          </a:p>
        </p:txBody>
      </p:sp>
      <p:pic>
        <p:nvPicPr>
          <p:cNvPr id="5" name="Content Placeholder 4">
            <a:extLst>
              <a:ext uri="{FF2B5EF4-FFF2-40B4-BE49-F238E27FC236}">
                <a16:creationId xmlns:a16="http://schemas.microsoft.com/office/drawing/2014/main" id="{A1893325-3E64-5B05-1F03-4684873819DE}"/>
              </a:ext>
            </a:extLst>
          </p:cNvPr>
          <p:cNvPicPr>
            <a:picLocks noGrp="1" noChangeAspect="1"/>
          </p:cNvPicPr>
          <p:nvPr>
            <p:ph idx="1"/>
          </p:nvPr>
        </p:nvPicPr>
        <p:blipFill>
          <a:blip r:embed="rId3"/>
          <a:stretch>
            <a:fillRect/>
          </a:stretch>
        </p:blipFill>
        <p:spPr>
          <a:xfrm>
            <a:off x="2764151" y="1340716"/>
            <a:ext cx="6663698" cy="3831070"/>
          </a:xfrm>
        </p:spPr>
      </p:pic>
      <p:sp>
        <p:nvSpPr>
          <p:cNvPr id="6" name="Content Placeholder 2">
            <a:extLst>
              <a:ext uri="{FF2B5EF4-FFF2-40B4-BE49-F238E27FC236}">
                <a16:creationId xmlns:a16="http://schemas.microsoft.com/office/drawing/2014/main" id="{48CD540A-23B5-F84B-9A98-7139A1D9D31F}"/>
              </a:ext>
            </a:extLst>
          </p:cNvPr>
          <p:cNvSpPr txBox="1">
            <a:spLocks/>
          </p:cNvSpPr>
          <p:nvPr/>
        </p:nvSpPr>
        <p:spPr>
          <a:xfrm>
            <a:off x="200891" y="5171786"/>
            <a:ext cx="11790217" cy="1769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JansonTextLT"/>
              </a:rPr>
              <a:t>R</a:t>
            </a:r>
            <a:r>
              <a:rPr lang="en-US" sz="1800">
                <a:effectLst/>
                <a:latin typeface="JansonTextLT"/>
              </a:rPr>
              <a:t>estoration of the patency of the compressed true lumen by stabilising arch, descending tears. </a:t>
            </a:r>
          </a:p>
          <a:p>
            <a:r>
              <a:rPr lang="en-US" sz="1800">
                <a:latin typeface="JansonTextLT"/>
              </a:rPr>
              <a:t>P</a:t>
            </a:r>
            <a:r>
              <a:rPr lang="en-US" sz="1800">
                <a:effectLst/>
                <a:latin typeface="JansonTextLT"/>
              </a:rPr>
              <a:t>rovides an excellent proximal landing zone for prospective stent-graft implantation. </a:t>
            </a:r>
            <a:endParaRPr lang="en-US" sz="1200"/>
          </a:p>
          <a:p>
            <a:r>
              <a:rPr lang="en-US" sz="1800">
                <a:latin typeface="JansonTextLT"/>
              </a:rPr>
              <a:t>R</a:t>
            </a:r>
            <a:r>
              <a:rPr lang="en-US" sz="1800">
                <a:effectLst/>
                <a:latin typeface="JansonTextLT"/>
              </a:rPr>
              <a:t>eduction in descending aortic aneurysm formation, enhance long-term survival by reducing aorta-related mortality and complex distal reinterventions. </a:t>
            </a:r>
            <a:endParaRPr lang="en-US" sz="1200"/>
          </a:p>
          <a:p>
            <a:endParaRPr lang="en-US"/>
          </a:p>
          <a:p>
            <a:endParaRPr lang="en-VN"/>
          </a:p>
        </p:txBody>
      </p:sp>
    </p:spTree>
    <p:extLst>
      <p:ext uri="{BB962C8B-B14F-4D97-AF65-F5344CB8AC3E}">
        <p14:creationId xmlns:p14="http://schemas.microsoft.com/office/powerpoint/2010/main" val="2609232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5FD-8ADF-E841-8497-D5E8E7C731AA}"/>
              </a:ext>
            </a:extLst>
          </p:cNvPr>
          <p:cNvSpPr>
            <a:spLocks noGrp="1"/>
          </p:cNvSpPr>
          <p:nvPr>
            <p:ph type="title"/>
          </p:nvPr>
        </p:nvSpPr>
        <p:spPr>
          <a:xfrm>
            <a:off x="661738" y="140368"/>
            <a:ext cx="10131425" cy="1456267"/>
          </a:xfrm>
        </p:spPr>
        <p:txBody>
          <a:bodyPr/>
          <a:lstStyle/>
          <a:p>
            <a:r>
              <a:rPr lang="en-VN" b="1"/>
              <a:t>FET INDICATIONS (EACTS-STS 2024)</a:t>
            </a:r>
          </a:p>
        </p:txBody>
      </p:sp>
      <p:pic>
        <p:nvPicPr>
          <p:cNvPr id="5" name="Picture 4">
            <a:extLst>
              <a:ext uri="{FF2B5EF4-FFF2-40B4-BE49-F238E27FC236}">
                <a16:creationId xmlns:a16="http://schemas.microsoft.com/office/drawing/2014/main" id="{7F19A21D-62DE-D64E-BDF6-1C327AAF4430}"/>
              </a:ext>
            </a:extLst>
          </p:cNvPr>
          <p:cNvPicPr>
            <a:picLocks noChangeAspect="1"/>
          </p:cNvPicPr>
          <p:nvPr/>
        </p:nvPicPr>
        <p:blipFill rotWithShape="1">
          <a:blip r:embed="rId3"/>
          <a:srcRect t="12657" b="-821"/>
          <a:stretch/>
        </p:blipFill>
        <p:spPr>
          <a:xfrm>
            <a:off x="1546507" y="1362269"/>
            <a:ext cx="9098985" cy="5033226"/>
          </a:xfrm>
          <a:prstGeom prst="rect">
            <a:avLst/>
          </a:prstGeom>
        </p:spPr>
      </p:pic>
    </p:spTree>
    <p:extLst>
      <p:ext uri="{BB962C8B-B14F-4D97-AF65-F5344CB8AC3E}">
        <p14:creationId xmlns:p14="http://schemas.microsoft.com/office/powerpoint/2010/main" val="340774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5FD-8ADF-E841-8497-D5E8E7C731AA}"/>
              </a:ext>
            </a:extLst>
          </p:cNvPr>
          <p:cNvSpPr>
            <a:spLocks noGrp="1"/>
          </p:cNvSpPr>
          <p:nvPr>
            <p:ph type="title"/>
          </p:nvPr>
        </p:nvSpPr>
        <p:spPr>
          <a:xfrm>
            <a:off x="673769" y="104274"/>
            <a:ext cx="10131425" cy="1456267"/>
          </a:xfrm>
        </p:spPr>
        <p:txBody>
          <a:bodyPr/>
          <a:lstStyle/>
          <a:p>
            <a:r>
              <a:rPr lang="en-VN" b="1"/>
              <a:t>FET INDICATIONS (EACTS-STS 2024)</a:t>
            </a:r>
          </a:p>
        </p:txBody>
      </p:sp>
      <p:pic>
        <p:nvPicPr>
          <p:cNvPr id="4" name="Picture 3">
            <a:extLst>
              <a:ext uri="{FF2B5EF4-FFF2-40B4-BE49-F238E27FC236}">
                <a16:creationId xmlns:a16="http://schemas.microsoft.com/office/drawing/2014/main" id="{31E411EA-88FC-754C-B6D5-8D51E56E7101}"/>
              </a:ext>
            </a:extLst>
          </p:cNvPr>
          <p:cNvPicPr>
            <a:picLocks noChangeAspect="1"/>
          </p:cNvPicPr>
          <p:nvPr/>
        </p:nvPicPr>
        <p:blipFill rotWithShape="1">
          <a:blip r:embed="rId3"/>
          <a:srcRect b="7032"/>
          <a:stretch/>
        </p:blipFill>
        <p:spPr>
          <a:xfrm>
            <a:off x="1716461" y="1286243"/>
            <a:ext cx="8759077" cy="5109252"/>
          </a:xfrm>
          <a:prstGeom prst="rect">
            <a:avLst/>
          </a:prstGeom>
        </p:spPr>
      </p:pic>
    </p:spTree>
    <p:extLst>
      <p:ext uri="{BB962C8B-B14F-4D97-AF65-F5344CB8AC3E}">
        <p14:creationId xmlns:p14="http://schemas.microsoft.com/office/powerpoint/2010/main" val="2052291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005E8-6397-F026-D2C7-D963DB0BA498}"/>
              </a:ext>
            </a:extLst>
          </p:cNvPr>
          <p:cNvSpPr>
            <a:spLocks noGrp="1"/>
          </p:cNvSpPr>
          <p:nvPr>
            <p:ph type="title"/>
          </p:nvPr>
        </p:nvSpPr>
        <p:spPr>
          <a:xfrm>
            <a:off x="838200" y="51118"/>
            <a:ext cx="10515600" cy="1325563"/>
          </a:xfrm>
        </p:spPr>
        <p:txBody>
          <a:bodyPr/>
          <a:lstStyle/>
          <a:p>
            <a:r>
              <a:rPr lang="en-VN" b="1"/>
              <a:t>FET INDICATIONS (EACTS-STS 2024)</a:t>
            </a:r>
            <a:br>
              <a:rPr lang="en-VN" b="1"/>
            </a:br>
            <a:r>
              <a:rPr lang="en-VN" b="1"/>
              <a:t>Chronic arch disease</a:t>
            </a:r>
            <a:endParaRPr lang="en-US"/>
          </a:p>
        </p:txBody>
      </p:sp>
      <p:pic>
        <p:nvPicPr>
          <p:cNvPr id="5" name="Content Placeholder 4">
            <a:extLst>
              <a:ext uri="{FF2B5EF4-FFF2-40B4-BE49-F238E27FC236}">
                <a16:creationId xmlns:a16="http://schemas.microsoft.com/office/drawing/2014/main" id="{C36EE6C0-1F3C-3F38-CE0C-B0B53C2A73D8}"/>
              </a:ext>
            </a:extLst>
          </p:cNvPr>
          <p:cNvPicPr>
            <a:picLocks noGrp="1" noChangeAspect="1"/>
          </p:cNvPicPr>
          <p:nvPr>
            <p:ph idx="1"/>
          </p:nvPr>
        </p:nvPicPr>
        <p:blipFill>
          <a:blip r:embed="rId3"/>
          <a:stretch>
            <a:fillRect/>
          </a:stretch>
        </p:blipFill>
        <p:spPr>
          <a:xfrm>
            <a:off x="6096000" y="1376681"/>
            <a:ext cx="4371298" cy="4351338"/>
          </a:xfrm>
        </p:spPr>
      </p:pic>
      <p:pic>
        <p:nvPicPr>
          <p:cNvPr id="8" name="Picture 7">
            <a:extLst>
              <a:ext uri="{FF2B5EF4-FFF2-40B4-BE49-F238E27FC236}">
                <a16:creationId xmlns:a16="http://schemas.microsoft.com/office/drawing/2014/main" id="{2E6AD265-D25B-5C44-8D29-BA90C73F4E88}"/>
              </a:ext>
            </a:extLst>
          </p:cNvPr>
          <p:cNvPicPr>
            <a:picLocks noChangeAspect="1"/>
          </p:cNvPicPr>
          <p:nvPr/>
        </p:nvPicPr>
        <p:blipFill>
          <a:blip r:embed="rId4"/>
          <a:stretch>
            <a:fillRect/>
          </a:stretch>
        </p:blipFill>
        <p:spPr>
          <a:xfrm>
            <a:off x="1475021" y="3552350"/>
            <a:ext cx="3530600" cy="927100"/>
          </a:xfrm>
          <a:prstGeom prst="rect">
            <a:avLst/>
          </a:prstGeom>
        </p:spPr>
      </p:pic>
      <p:pic>
        <p:nvPicPr>
          <p:cNvPr id="9" name="Picture 8">
            <a:extLst>
              <a:ext uri="{FF2B5EF4-FFF2-40B4-BE49-F238E27FC236}">
                <a16:creationId xmlns:a16="http://schemas.microsoft.com/office/drawing/2014/main" id="{4D7A9BFB-3A91-8444-852A-F0ACD52BE277}"/>
              </a:ext>
            </a:extLst>
          </p:cNvPr>
          <p:cNvPicPr>
            <a:picLocks noChangeAspect="1"/>
          </p:cNvPicPr>
          <p:nvPr/>
        </p:nvPicPr>
        <p:blipFill>
          <a:blip r:embed="rId5"/>
          <a:stretch>
            <a:fillRect/>
          </a:stretch>
        </p:blipFill>
        <p:spPr>
          <a:xfrm>
            <a:off x="1475021" y="2632551"/>
            <a:ext cx="3530600" cy="673100"/>
          </a:xfrm>
          <a:prstGeom prst="rect">
            <a:avLst/>
          </a:prstGeom>
        </p:spPr>
      </p:pic>
    </p:spTree>
    <p:extLst>
      <p:ext uri="{BB962C8B-B14F-4D97-AF65-F5344CB8AC3E}">
        <p14:creationId xmlns:p14="http://schemas.microsoft.com/office/powerpoint/2010/main" val="408387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51BA-D393-A445-86D7-76600B282ABE}"/>
              </a:ext>
            </a:extLst>
          </p:cNvPr>
          <p:cNvSpPr>
            <a:spLocks noGrp="1"/>
          </p:cNvSpPr>
          <p:nvPr>
            <p:ph type="title"/>
          </p:nvPr>
        </p:nvSpPr>
        <p:spPr>
          <a:xfrm>
            <a:off x="838199" y="92497"/>
            <a:ext cx="10515600" cy="1325563"/>
          </a:xfrm>
        </p:spPr>
        <p:txBody>
          <a:bodyPr/>
          <a:lstStyle/>
          <a:p>
            <a:r>
              <a:rPr lang="en-VN"/>
              <a:t>FET OUTCOMES: early mortality, long survival </a:t>
            </a:r>
          </a:p>
        </p:txBody>
      </p:sp>
      <p:pic>
        <p:nvPicPr>
          <p:cNvPr id="5" name="Picture 4">
            <a:extLst>
              <a:ext uri="{FF2B5EF4-FFF2-40B4-BE49-F238E27FC236}">
                <a16:creationId xmlns:a16="http://schemas.microsoft.com/office/drawing/2014/main" id="{B8D96E5B-6F58-8A4D-9180-D46F995A5080}"/>
              </a:ext>
            </a:extLst>
          </p:cNvPr>
          <p:cNvPicPr>
            <a:picLocks noChangeAspect="1"/>
          </p:cNvPicPr>
          <p:nvPr/>
        </p:nvPicPr>
        <p:blipFill>
          <a:blip r:embed="rId3"/>
          <a:stretch>
            <a:fillRect/>
          </a:stretch>
        </p:blipFill>
        <p:spPr>
          <a:xfrm>
            <a:off x="303682" y="1424346"/>
            <a:ext cx="4863889" cy="1767298"/>
          </a:xfrm>
          <a:prstGeom prst="rect">
            <a:avLst/>
          </a:prstGeom>
        </p:spPr>
      </p:pic>
      <p:pic>
        <p:nvPicPr>
          <p:cNvPr id="4" name="Picture 3">
            <a:extLst>
              <a:ext uri="{FF2B5EF4-FFF2-40B4-BE49-F238E27FC236}">
                <a16:creationId xmlns:a16="http://schemas.microsoft.com/office/drawing/2014/main" id="{43073D85-4B11-6F4C-B8F3-6DC2AF292D95}"/>
              </a:ext>
            </a:extLst>
          </p:cNvPr>
          <p:cNvPicPr>
            <a:picLocks noChangeAspect="1"/>
          </p:cNvPicPr>
          <p:nvPr/>
        </p:nvPicPr>
        <p:blipFill>
          <a:blip r:embed="rId4"/>
          <a:stretch>
            <a:fillRect/>
          </a:stretch>
        </p:blipFill>
        <p:spPr>
          <a:xfrm>
            <a:off x="733530" y="2101531"/>
            <a:ext cx="4404301" cy="2552873"/>
          </a:xfrm>
          <a:prstGeom prst="rect">
            <a:avLst/>
          </a:prstGeom>
        </p:spPr>
      </p:pic>
      <p:sp>
        <p:nvSpPr>
          <p:cNvPr id="6" name="TextBox 5">
            <a:extLst>
              <a:ext uri="{FF2B5EF4-FFF2-40B4-BE49-F238E27FC236}">
                <a16:creationId xmlns:a16="http://schemas.microsoft.com/office/drawing/2014/main" id="{7F186D5D-ABFB-C449-80AC-C032E2C76841}"/>
              </a:ext>
            </a:extLst>
          </p:cNvPr>
          <p:cNvSpPr txBox="1"/>
          <p:nvPr/>
        </p:nvSpPr>
        <p:spPr>
          <a:xfrm>
            <a:off x="838199" y="5363405"/>
            <a:ext cx="10515599" cy="1200329"/>
          </a:xfrm>
          <a:prstGeom prst="rect">
            <a:avLst/>
          </a:prstGeom>
          <a:noFill/>
        </p:spPr>
        <p:txBody>
          <a:bodyPr wrap="square" rtlCol="0">
            <a:spAutoFit/>
          </a:bodyPr>
          <a:lstStyle/>
          <a:p>
            <a:pPr marL="285750" indent="-285750">
              <a:buFontTx/>
              <a:buChar char="-"/>
            </a:pPr>
            <a:r>
              <a:rPr lang="en-US" sz="1800">
                <a:effectLst/>
                <a:latin typeface="JansonTextLT"/>
              </a:rPr>
              <a:t>30-day/in-hospital mortality of 9.5% </a:t>
            </a:r>
          </a:p>
          <a:p>
            <a:pPr marL="285750" indent="-285750">
              <a:buFontTx/>
              <a:buChar char="-"/>
            </a:pPr>
            <a:r>
              <a:rPr lang="en-US" sz="1800">
                <a:effectLst/>
                <a:latin typeface="JansonTextLT"/>
              </a:rPr>
              <a:t>Longer-term survival: 1-year survival 85.6% (range, 70–97%) and 5-year survival 71.5% (range, 63–88%) </a:t>
            </a:r>
            <a:endParaRPr lang="en-US"/>
          </a:p>
          <a:p>
            <a:r>
              <a:rPr lang="en-US" sz="1800">
                <a:effectLst/>
                <a:latin typeface="JansonTextLT"/>
              </a:rPr>
              <a:t> </a:t>
            </a:r>
            <a:endParaRPr lang="en-US"/>
          </a:p>
          <a:p>
            <a:endParaRPr lang="en-VN"/>
          </a:p>
        </p:txBody>
      </p:sp>
      <p:pic>
        <p:nvPicPr>
          <p:cNvPr id="7" name="Picture 6">
            <a:extLst>
              <a:ext uri="{FF2B5EF4-FFF2-40B4-BE49-F238E27FC236}">
                <a16:creationId xmlns:a16="http://schemas.microsoft.com/office/drawing/2014/main" id="{0A618BE9-CA98-CD42-8228-4AE49CE48282}"/>
              </a:ext>
            </a:extLst>
          </p:cNvPr>
          <p:cNvPicPr>
            <a:picLocks noChangeAspect="1"/>
          </p:cNvPicPr>
          <p:nvPr/>
        </p:nvPicPr>
        <p:blipFill>
          <a:blip r:embed="rId5"/>
          <a:stretch>
            <a:fillRect/>
          </a:stretch>
        </p:blipFill>
        <p:spPr>
          <a:xfrm>
            <a:off x="5626764" y="1209984"/>
            <a:ext cx="5592332" cy="2031979"/>
          </a:xfrm>
          <a:prstGeom prst="rect">
            <a:avLst/>
          </a:prstGeom>
        </p:spPr>
      </p:pic>
      <p:pic>
        <p:nvPicPr>
          <p:cNvPr id="8" name="Picture 7">
            <a:extLst>
              <a:ext uri="{FF2B5EF4-FFF2-40B4-BE49-F238E27FC236}">
                <a16:creationId xmlns:a16="http://schemas.microsoft.com/office/drawing/2014/main" id="{80FD3F84-24AC-124C-8E66-1AA67D3E6BD0}"/>
              </a:ext>
            </a:extLst>
          </p:cNvPr>
          <p:cNvPicPr>
            <a:picLocks noChangeAspect="1"/>
          </p:cNvPicPr>
          <p:nvPr/>
        </p:nvPicPr>
        <p:blipFill>
          <a:blip r:embed="rId6"/>
          <a:stretch>
            <a:fillRect/>
          </a:stretch>
        </p:blipFill>
        <p:spPr>
          <a:xfrm>
            <a:off x="6941401" y="2171527"/>
            <a:ext cx="4443638" cy="2552873"/>
          </a:xfrm>
          <a:prstGeom prst="rect">
            <a:avLst/>
          </a:prstGeom>
        </p:spPr>
      </p:pic>
    </p:spTree>
    <p:extLst>
      <p:ext uri="{BB962C8B-B14F-4D97-AF65-F5344CB8AC3E}">
        <p14:creationId xmlns:p14="http://schemas.microsoft.com/office/powerpoint/2010/main" val="2551492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2204C-7603-5043-9171-33A98BC3E9BF}"/>
              </a:ext>
            </a:extLst>
          </p:cNvPr>
          <p:cNvSpPr>
            <a:spLocks noGrp="1"/>
          </p:cNvSpPr>
          <p:nvPr>
            <p:ph type="title"/>
          </p:nvPr>
        </p:nvSpPr>
        <p:spPr>
          <a:xfrm>
            <a:off x="1169453" y="206092"/>
            <a:ext cx="10131425" cy="1456267"/>
          </a:xfrm>
        </p:spPr>
        <p:txBody>
          <a:bodyPr/>
          <a:lstStyle/>
          <a:p>
            <a:r>
              <a:rPr lang="en-VN"/>
              <a:t>FET OUTCOMES: neurological complications</a:t>
            </a:r>
          </a:p>
        </p:txBody>
      </p:sp>
      <p:pic>
        <p:nvPicPr>
          <p:cNvPr id="4" name="Content Placeholder 3">
            <a:extLst>
              <a:ext uri="{FF2B5EF4-FFF2-40B4-BE49-F238E27FC236}">
                <a16:creationId xmlns:a16="http://schemas.microsoft.com/office/drawing/2014/main" id="{00FA06D9-2E5C-1143-9B34-20F4A35A355C}"/>
              </a:ext>
            </a:extLst>
          </p:cNvPr>
          <p:cNvPicPr>
            <a:picLocks noGrp="1" noChangeAspect="1"/>
          </p:cNvPicPr>
          <p:nvPr>
            <p:ph idx="1"/>
          </p:nvPr>
        </p:nvPicPr>
        <p:blipFill>
          <a:blip r:embed="rId3"/>
          <a:stretch>
            <a:fillRect/>
          </a:stretch>
        </p:blipFill>
        <p:spPr>
          <a:xfrm>
            <a:off x="346364" y="1437049"/>
            <a:ext cx="6332968" cy="1583242"/>
          </a:xfrm>
          <a:prstGeom prst="rect">
            <a:avLst/>
          </a:prstGeom>
        </p:spPr>
      </p:pic>
      <p:sp>
        <p:nvSpPr>
          <p:cNvPr id="5" name="TextBox 4">
            <a:extLst>
              <a:ext uri="{FF2B5EF4-FFF2-40B4-BE49-F238E27FC236}">
                <a16:creationId xmlns:a16="http://schemas.microsoft.com/office/drawing/2014/main" id="{22576314-7DDF-CA4B-98A4-B4E465BCA7B3}"/>
              </a:ext>
            </a:extLst>
          </p:cNvPr>
          <p:cNvSpPr txBox="1"/>
          <p:nvPr/>
        </p:nvSpPr>
        <p:spPr>
          <a:xfrm>
            <a:off x="2449931" y="6136337"/>
            <a:ext cx="7570470" cy="646331"/>
          </a:xfrm>
          <a:prstGeom prst="rect">
            <a:avLst/>
          </a:prstGeom>
          <a:noFill/>
        </p:spPr>
        <p:txBody>
          <a:bodyPr wrap="none" rtlCol="0">
            <a:spAutoFit/>
          </a:bodyPr>
          <a:lstStyle/>
          <a:p>
            <a:r>
              <a:rPr lang="en-US" sz="1800">
                <a:effectLst/>
                <a:latin typeface="JansonTextLT"/>
              </a:rPr>
              <a:t>7.6% and 4.7% pooled estimate for overall stroke and overall spinal cord injury </a:t>
            </a:r>
            <a:endParaRPr lang="en-US"/>
          </a:p>
          <a:p>
            <a:endParaRPr lang="en-VN"/>
          </a:p>
        </p:txBody>
      </p:sp>
      <p:pic>
        <p:nvPicPr>
          <p:cNvPr id="6" name="Picture 5">
            <a:extLst>
              <a:ext uri="{FF2B5EF4-FFF2-40B4-BE49-F238E27FC236}">
                <a16:creationId xmlns:a16="http://schemas.microsoft.com/office/drawing/2014/main" id="{9FE4892B-D5B9-E24C-9AFF-AA91A628694F}"/>
              </a:ext>
            </a:extLst>
          </p:cNvPr>
          <p:cNvPicPr>
            <a:picLocks noChangeAspect="1"/>
          </p:cNvPicPr>
          <p:nvPr/>
        </p:nvPicPr>
        <p:blipFill>
          <a:blip r:embed="rId4"/>
          <a:stretch>
            <a:fillRect/>
          </a:stretch>
        </p:blipFill>
        <p:spPr>
          <a:xfrm>
            <a:off x="2078182" y="2138615"/>
            <a:ext cx="5621482" cy="1765300"/>
          </a:xfrm>
          <a:prstGeom prst="rect">
            <a:avLst/>
          </a:prstGeom>
        </p:spPr>
      </p:pic>
      <p:pic>
        <p:nvPicPr>
          <p:cNvPr id="7" name="Picture 6">
            <a:extLst>
              <a:ext uri="{FF2B5EF4-FFF2-40B4-BE49-F238E27FC236}">
                <a16:creationId xmlns:a16="http://schemas.microsoft.com/office/drawing/2014/main" id="{3E0B99AF-1BC3-3E4A-B925-5A6421BA7093}"/>
              </a:ext>
            </a:extLst>
          </p:cNvPr>
          <p:cNvPicPr>
            <a:picLocks noChangeAspect="1"/>
          </p:cNvPicPr>
          <p:nvPr/>
        </p:nvPicPr>
        <p:blipFill>
          <a:blip r:embed="rId5"/>
          <a:stretch>
            <a:fillRect/>
          </a:stretch>
        </p:blipFill>
        <p:spPr>
          <a:xfrm>
            <a:off x="6235166" y="3429000"/>
            <a:ext cx="5956834" cy="2621794"/>
          </a:xfrm>
          <a:prstGeom prst="rect">
            <a:avLst/>
          </a:prstGeom>
        </p:spPr>
      </p:pic>
    </p:spTree>
    <p:extLst>
      <p:ext uri="{BB962C8B-B14F-4D97-AF65-F5344CB8AC3E}">
        <p14:creationId xmlns:p14="http://schemas.microsoft.com/office/powerpoint/2010/main" val="380618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D77D-7164-D84A-9B6C-E301B5B879F0}"/>
              </a:ext>
            </a:extLst>
          </p:cNvPr>
          <p:cNvSpPr>
            <a:spLocks noGrp="1"/>
          </p:cNvSpPr>
          <p:nvPr>
            <p:ph type="title"/>
          </p:nvPr>
        </p:nvSpPr>
        <p:spPr>
          <a:xfrm>
            <a:off x="318655" y="365125"/>
            <a:ext cx="11035145" cy="1325563"/>
          </a:xfrm>
        </p:spPr>
        <p:txBody>
          <a:bodyPr/>
          <a:lstStyle/>
          <a:p>
            <a:r>
              <a:rPr lang="en-VN"/>
              <a:t>FET OUTCOMES: remodelling, late intervention</a:t>
            </a:r>
          </a:p>
        </p:txBody>
      </p:sp>
      <p:pic>
        <p:nvPicPr>
          <p:cNvPr id="5" name="Picture 4">
            <a:extLst>
              <a:ext uri="{FF2B5EF4-FFF2-40B4-BE49-F238E27FC236}">
                <a16:creationId xmlns:a16="http://schemas.microsoft.com/office/drawing/2014/main" id="{EB12E9FF-5F3C-6F41-AE78-4D210762AF6F}"/>
              </a:ext>
            </a:extLst>
          </p:cNvPr>
          <p:cNvPicPr>
            <a:picLocks noChangeAspect="1"/>
          </p:cNvPicPr>
          <p:nvPr/>
        </p:nvPicPr>
        <p:blipFill>
          <a:blip r:embed="rId3"/>
          <a:stretch>
            <a:fillRect/>
          </a:stretch>
        </p:blipFill>
        <p:spPr>
          <a:xfrm>
            <a:off x="5915891" y="2078723"/>
            <a:ext cx="6276109" cy="2129799"/>
          </a:xfrm>
          <a:prstGeom prst="rect">
            <a:avLst/>
          </a:prstGeom>
        </p:spPr>
      </p:pic>
      <p:pic>
        <p:nvPicPr>
          <p:cNvPr id="4" name="Picture 3">
            <a:extLst>
              <a:ext uri="{FF2B5EF4-FFF2-40B4-BE49-F238E27FC236}">
                <a16:creationId xmlns:a16="http://schemas.microsoft.com/office/drawing/2014/main" id="{10043C45-4A07-8448-8476-43A8D08F3E7F}"/>
              </a:ext>
            </a:extLst>
          </p:cNvPr>
          <p:cNvPicPr>
            <a:picLocks noChangeAspect="1"/>
          </p:cNvPicPr>
          <p:nvPr/>
        </p:nvPicPr>
        <p:blipFill>
          <a:blip r:embed="rId4"/>
          <a:stretch>
            <a:fillRect/>
          </a:stretch>
        </p:blipFill>
        <p:spPr>
          <a:xfrm>
            <a:off x="6881955" y="3143623"/>
            <a:ext cx="5251164" cy="2023689"/>
          </a:xfrm>
          <a:prstGeom prst="rect">
            <a:avLst/>
          </a:prstGeom>
        </p:spPr>
      </p:pic>
      <p:pic>
        <p:nvPicPr>
          <p:cNvPr id="7" name="Picture 6">
            <a:extLst>
              <a:ext uri="{FF2B5EF4-FFF2-40B4-BE49-F238E27FC236}">
                <a16:creationId xmlns:a16="http://schemas.microsoft.com/office/drawing/2014/main" id="{3766755C-19AF-5C41-AF45-BD64D08A4F04}"/>
              </a:ext>
            </a:extLst>
          </p:cNvPr>
          <p:cNvPicPr>
            <a:picLocks noChangeAspect="1"/>
          </p:cNvPicPr>
          <p:nvPr/>
        </p:nvPicPr>
        <p:blipFill>
          <a:blip r:embed="rId5"/>
          <a:stretch>
            <a:fillRect/>
          </a:stretch>
        </p:blipFill>
        <p:spPr>
          <a:xfrm>
            <a:off x="58881" y="1819585"/>
            <a:ext cx="4907361" cy="1783094"/>
          </a:xfrm>
          <a:prstGeom prst="rect">
            <a:avLst/>
          </a:prstGeom>
        </p:spPr>
      </p:pic>
      <p:pic>
        <p:nvPicPr>
          <p:cNvPr id="6" name="Content Placeholder 5">
            <a:extLst>
              <a:ext uri="{FF2B5EF4-FFF2-40B4-BE49-F238E27FC236}">
                <a16:creationId xmlns:a16="http://schemas.microsoft.com/office/drawing/2014/main" id="{E12C7E33-D031-084F-B8D0-ACFE0CE8F5DB}"/>
              </a:ext>
            </a:extLst>
          </p:cNvPr>
          <p:cNvPicPr>
            <a:picLocks noGrp="1" noChangeAspect="1"/>
          </p:cNvPicPr>
          <p:nvPr>
            <p:ph idx="1"/>
          </p:nvPr>
        </p:nvPicPr>
        <p:blipFill>
          <a:blip r:embed="rId6"/>
          <a:stretch>
            <a:fillRect/>
          </a:stretch>
        </p:blipFill>
        <p:spPr>
          <a:xfrm>
            <a:off x="457868" y="2967420"/>
            <a:ext cx="4852178" cy="2482203"/>
          </a:xfrm>
          <a:prstGeom prst="rect">
            <a:avLst/>
          </a:prstGeom>
        </p:spPr>
      </p:pic>
      <p:sp>
        <p:nvSpPr>
          <p:cNvPr id="8" name="TextBox 7">
            <a:extLst>
              <a:ext uri="{FF2B5EF4-FFF2-40B4-BE49-F238E27FC236}">
                <a16:creationId xmlns:a16="http://schemas.microsoft.com/office/drawing/2014/main" id="{FA2428D1-A51D-FA48-9BE7-201C32575901}"/>
              </a:ext>
            </a:extLst>
          </p:cNvPr>
          <p:cNvSpPr txBox="1"/>
          <p:nvPr/>
        </p:nvSpPr>
        <p:spPr>
          <a:xfrm>
            <a:off x="2238309" y="5754211"/>
            <a:ext cx="7715382" cy="1477328"/>
          </a:xfrm>
          <a:prstGeom prst="rect">
            <a:avLst/>
          </a:prstGeom>
          <a:noFill/>
        </p:spPr>
        <p:txBody>
          <a:bodyPr wrap="none" rtlCol="0">
            <a:spAutoFit/>
          </a:bodyPr>
          <a:lstStyle/>
          <a:p>
            <a:pPr marL="285750" indent="-285750">
              <a:buFontTx/>
              <a:buChar char="-"/>
            </a:pPr>
            <a:r>
              <a:rPr lang="en-VN"/>
              <a:t>False lumen thrombosis &gt; 90%</a:t>
            </a:r>
          </a:p>
          <a:p>
            <a:pPr marL="285750" indent="-285750">
              <a:buFontTx/>
              <a:buChar char="-"/>
            </a:pPr>
            <a:r>
              <a:rPr lang="en-US" sz="1800">
                <a:effectLst/>
                <a:latin typeface="JansonTextLT"/>
              </a:rPr>
              <a:t>Freedom from reintervention was 93.9%, 89.3% and 86.8% (1-, 3- and 5-year)</a:t>
            </a:r>
          </a:p>
          <a:p>
            <a:pPr marL="285750" indent="-285750">
              <a:buFontTx/>
              <a:buChar char="-"/>
            </a:pPr>
            <a:r>
              <a:rPr lang="en-US">
                <a:latin typeface="JansonTextLT"/>
              </a:rPr>
              <a:t>A</a:t>
            </a:r>
            <a:r>
              <a:rPr lang="en-US" sz="1800">
                <a:effectLst/>
                <a:latin typeface="JansonTextLT"/>
              </a:rPr>
              <a:t>cute dissection &gt;&gt; chronic dissection and degenerative aneurysmal disease </a:t>
            </a:r>
            <a:endParaRPr lang="en-US"/>
          </a:p>
          <a:p>
            <a:r>
              <a:rPr lang="en-US" sz="1800">
                <a:effectLst/>
                <a:latin typeface="JansonTextLT"/>
              </a:rPr>
              <a:t> </a:t>
            </a:r>
            <a:endParaRPr lang="en-US"/>
          </a:p>
          <a:p>
            <a:pPr marL="285750" indent="-285750">
              <a:buFontTx/>
              <a:buChar char="-"/>
            </a:pPr>
            <a:endParaRPr lang="en-VN"/>
          </a:p>
        </p:txBody>
      </p:sp>
    </p:spTree>
    <p:extLst>
      <p:ext uri="{BB962C8B-B14F-4D97-AF65-F5344CB8AC3E}">
        <p14:creationId xmlns:p14="http://schemas.microsoft.com/office/powerpoint/2010/main" val="1809219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F2C9-449C-8543-901F-189A0D38669B}"/>
              </a:ext>
            </a:extLst>
          </p:cNvPr>
          <p:cNvSpPr>
            <a:spLocks noGrp="1"/>
          </p:cNvSpPr>
          <p:nvPr>
            <p:ph type="title"/>
          </p:nvPr>
        </p:nvSpPr>
        <p:spPr/>
        <p:txBody>
          <a:bodyPr/>
          <a:lstStyle/>
          <a:p>
            <a:r>
              <a:rPr lang="en-VN"/>
              <a:t>CONCLUSION</a:t>
            </a:r>
          </a:p>
        </p:txBody>
      </p:sp>
      <p:sp>
        <p:nvSpPr>
          <p:cNvPr id="3" name="Content Placeholder 2">
            <a:extLst>
              <a:ext uri="{FF2B5EF4-FFF2-40B4-BE49-F238E27FC236}">
                <a16:creationId xmlns:a16="http://schemas.microsoft.com/office/drawing/2014/main" id="{1F03A553-5EFC-0346-8D47-C91F3A193295}"/>
              </a:ext>
            </a:extLst>
          </p:cNvPr>
          <p:cNvSpPr>
            <a:spLocks noGrp="1"/>
          </p:cNvSpPr>
          <p:nvPr>
            <p:ph idx="1"/>
          </p:nvPr>
        </p:nvSpPr>
        <p:spPr/>
        <p:txBody>
          <a:bodyPr/>
          <a:lstStyle/>
          <a:p>
            <a:r>
              <a:rPr lang="en-US" sz="2400">
                <a:effectLst/>
                <a:latin typeface="JansonTextLT"/>
              </a:rPr>
              <a:t>The FET procedure provides the opportunity for hybrid single-stage aortic repair </a:t>
            </a:r>
            <a:endParaRPr lang="en-US" sz="2400"/>
          </a:p>
          <a:p>
            <a:r>
              <a:rPr lang="en-US" sz="2400">
                <a:effectLst/>
                <a:latin typeface="JansonTextLT"/>
              </a:rPr>
              <a:t>FET procedure is currently indicated in acute type A and type B aortic dissection, particularly in association with malperfusion syndromes, addition to chronic degenerative aneurysmal disease of the aortic arch and descending aorta. </a:t>
            </a:r>
            <a:endParaRPr lang="en-US" sz="2400"/>
          </a:p>
          <a:p>
            <a:r>
              <a:rPr lang="en-US" sz="2400">
                <a:effectLst/>
                <a:latin typeface="JansonTextLT"/>
              </a:rPr>
              <a:t>The evidence: FET operation as a technically feasible treatment for complex aortic disease with acceptable mortality. </a:t>
            </a:r>
            <a:endParaRPr lang="en-US" sz="2400"/>
          </a:p>
          <a:p>
            <a:endParaRPr lang="en-US"/>
          </a:p>
          <a:p>
            <a:endParaRPr lang="en-VN"/>
          </a:p>
        </p:txBody>
      </p:sp>
    </p:spTree>
    <p:extLst>
      <p:ext uri="{BB962C8B-B14F-4D97-AF65-F5344CB8AC3E}">
        <p14:creationId xmlns:p14="http://schemas.microsoft.com/office/powerpoint/2010/main" val="1822378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áº¿t quáº£ hÃ¬nh áº£nh cho aortic valve replacement">
            <a:extLst>
              <a:ext uri="{FF2B5EF4-FFF2-40B4-BE49-F238E27FC236}">
                <a16:creationId xmlns:a16="http://schemas.microsoft.com/office/drawing/2014/main" id="{9B69DBD2-6D93-3B40-8BC2-CA72CF9F733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47561" y="515818"/>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060689-4765-A947-A851-A5F6EE4E1495}"/>
              </a:ext>
            </a:extLst>
          </p:cNvPr>
          <p:cNvSpPr txBox="1"/>
          <p:nvPr/>
        </p:nvSpPr>
        <p:spPr>
          <a:xfrm>
            <a:off x="5054451" y="5980617"/>
            <a:ext cx="2083097" cy="553998"/>
          </a:xfrm>
          <a:prstGeom prst="rect">
            <a:avLst/>
          </a:prstGeom>
          <a:noFill/>
        </p:spPr>
        <p:txBody>
          <a:bodyPr wrap="square" rtlCol="0">
            <a:spAutoFit/>
          </a:bodyPr>
          <a:lstStyle/>
          <a:p>
            <a:r>
              <a:rPr lang="en-VN" sz="3000" b="1"/>
              <a:t>THANK YOU</a:t>
            </a:r>
          </a:p>
        </p:txBody>
      </p:sp>
    </p:spTree>
    <p:extLst>
      <p:ext uri="{BB962C8B-B14F-4D97-AF65-F5344CB8AC3E}">
        <p14:creationId xmlns:p14="http://schemas.microsoft.com/office/powerpoint/2010/main" val="1759732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927455" y="3022600"/>
            <a:ext cx="104517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27455" y="1628800"/>
            <a:ext cx="1045174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 y="1628800"/>
            <a:ext cx="11379197" cy="810543"/>
          </a:xfrm>
          <a:prstGeom prst="rect">
            <a:avLst/>
          </a:prstGeom>
        </p:spPr>
        <p:txBody>
          <a:bodyPr wrap="square">
            <a:spAutoFit/>
          </a:bodyPr>
          <a:lstStyle/>
          <a:p>
            <a:pPr algn="ctr"/>
            <a:r>
              <a:rPr lang="en-US" sz="4667" dirty="0">
                <a:solidFill>
                  <a:schemeClr val="accent1"/>
                </a:solidFill>
              </a:rPr>
              <a:t>TRUNG TÂM TIM MẠCH</a:t>
            </a:r>
          </a:p>
        </p:txBody>
      </p:sp>
      <p:pic>
        <p:nvPicPr>
          <p:cNvPr id="1026" name="Picture 2" descr="D:\KHPT-TRI\Cac mau thiet ke\thiet ke\Logo chuan\logo benh vi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9199" y="119505"/>
            <a:ext cx="634449" cy="6421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19552" y="2498626"/>
            <a:ext cx="7620000" cy="369332"/>
          </a:xfrm>
          <a:prstGeom prst="rect">
            <a:avLst/>
          </a:prstGeom>
        </p:spPr>
        <p:txBody>
          <a:bodyPr wrap="square">
            <a:spAutoFit/>
          </a:bodyPr>
          <a:lstStyle/>
          <a:p>
            <a:r>
              <a:rPr lang="en-US" b="1">
                <a:ln w="1905"/>
                <a:solidFill>
                  <a:srgbClr val="0062C4"/>
                </a:solidFill>
                <a:effectLst>
                  <a:innerShdw blurRad="69850" dist="43180" dir="5400000">
                    <a:srgbClr val="000000">
                      <a:alpha val="65000"/>
                    </a:srgbClr>
                  </a:innerShdw>
                </a:effectLst>
                <a:ea typeface="Tahoma" pitchFamily="34" charset="0"/>
                <a:cs typeface="Tahoma" pitchFamily="34" charset="0"/>
              </a:rPr>
              <a:t>TRÁI TIM CỦA BẠN – NIỀM HẠNH PHÚC CỦA CHÚNG TÔI</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471" y="3224997"/>
            <a:ext cx="5158016" cy="3440356"/>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362"/>
                    </a14:imgEffect>
                  </a14:imgLayer>
                </a14:imgProps>
              </a:ext>
              <a:ext uri="{28A0092B-C50C-407E-A947-70E740481C1C}">
                <a14:useLocalDpi xmlns:a14="http://schemas.microsoft.com/office/drawing/2010/main" val="0"/>
              </a:ext>
            </a:extLst>
          </a:blip>
          <a:stretch>
            <a:fillRect/>
          </a:stretch>
        </p:blipFill>
        <p:spPr>
          <a:xfrm>
            <a:off x="914400" y="3225801"/>
            <a:ext cx="5158016" cy="3431855"/>
          </a:xfrm>
          <a:prstGeom prst="rect">
            <a:avLst/>
          </a:prstGeom>
        </p:spPr>
      </p:pic>
    </p:spTree>
    <p:extLst>
      <p:ext uri="{BB962C8B-B14F-4D97-AF65-F5344CB8AC3E}">
        <p14:creationId xmlns:p14="http://schemas.microsoft.com/office/powerpoint/2010/main" val="581048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E74BD-8CDE-4F18-ACC6-174AFFC5E2CB}"/>
              </a:ext>
            </a:extLst>
          </p:cNvPr>
          <p:cNvSpPr>
            <a:spLocks noGrp="1"/>
          </p:cNvSpPr>
          <p:nvPr>
            <p:ph type="title"/>
          </p:nvPr>
        </p:nvSpPr>
        <p:spPr>
          <a:xfrm>
            <a:off x="838200" y="365126"/>
            <a:ext cx="10515600" cy="920430"/>
          </a:xfrm>
        </p:spPr>
        <p:txBody>
          <a:bodyPr/>
          <a:lstStyle/>
          <a:p>
            <a:r>
              <a:rPr lang="en-US" b="1"/>
              <a:t>AORTIC ARCH PATHOLOGY</a:t>
            </a:r>
          </a:p>
        </p:txBody>
      </p:sp>
      <p:pic>
        <p:nvPicPr>
          <p:cNvPr id="8" name="Picture 7">
            <a:extLst>
              <a:ext uri="{FF2B5EF4-FFF2-40B4-BE49-F238E27FC236}">
                <a16:creationId xmlns:a16="http://schemas.microsoft.com/office/drawing/2014/main" id="{34CC81E7-DA86-ED45-BD7A-C3D7B0AFDDB5}"/>
              </a:ext>
            </a:extLst>
          </p:cNvPr>
          <p:cNvPicPr>
            <a:picLocks noChangeAspect="1"/>
          </p:cNvPicPr>
          <p:nvPr/>
        </p:nvPicPr>
        <p:blipFill>
          <a:blip r:embed="rId3"/>
          <a:stretch>
            <a:fillRect/>
          </a:stretch>
        </p:blipFill>
        <p:spPr>
          <a:xfrm>
            <a:off x="1839556" y="1285556"/>
            <a:ext cx="8512888" cy="4558814"/>
          </a:xfrm>
          <a:prstGeom prst="rect">
            <a:avLst/>
          </a:prstGeom>
        </p:spPr>
      </p:pic>
    </p:spTree>
    <p:extLst>
      <p:ext uri="{BB962C8B-B14F-4D97-AF65-F5344CB8AC3E}">
        <p14:creationId xmlns:p14="http://schemas.microsoft.com/office/powerpoint/2010/main" val="211465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DE1E-A41F-D141-B6EF-C6F3EBE5741A}"/>
              </a:ext>
            </a:extLst>
          </p:cNvPr>
          <p:cNvSpPr>
            <a:spLocks noGrp="1"/>
          </p:cNvSpPr>
          <p:nvPr>
            <p:ph type="title"/>
          </p:nvPr>
        </p:nvSpPr>
        <p:spPr>
          <a:xfrm>
            <a:off x="673769" y="296779"/>
            <a:ext cx="10131425" cy="1456267"/>
          </a:xfrm>
        </p:spPr>
        <p:txBody>
          <a:bodyPr/>
          <a:lstStyle/>
          <a:p>
            <a:r>
              <a:rPr lang="en-US"/>
              <a:t>T.E.M CLASSIFICATION</a:t>
            </a:r>
            <a:endParaRPr lang="en-VN"/>
          </a:p>
        </p:txBody>
      </p:sp>
      <p:pic>
        <p:nvPicPr>
          <p:cNvPr id="5" name="Picture 4">
            <a:extLst>
              <a:ext uri="{FF2B5EF4-FFF2-40B4-BE49-F238E27FC236}">
                <a16:creationId xmlns:a16="http://schemas.microsoft.com/office/drawing/2014/main" id="{62E24494-50B1-5641-AD22-180301F6650A}"/>
              </a:ext>
            </a:extLst>
          </p:cNvPr>
          <p:cNvPicPr>
            <a:picLocks noChangeAspect="1"/>
          </p:cNvPicPr>
          <p:nvPr/>
        </p:nvPicPr>
        <p:blipFill>
          <a:blip r:embed="rId3"/>
          <a:stretch>
            <a:fillRect/>
          </a:stretch>
        </p:blipFill>
        <p:spPr>
          <a:xfrm>
            <a:off x="1221152" y="1467745"/>
            <a:ext cx="9749696" cy="5223912"/>
          </a:xfrm>
          <a:prstGeom prst="rect">
            <a:avLst/>
          </a:prstGeom>
        </p:spPr>
      </p:pic>
    </p:spTree>
    <p:extLst>
      <p:ext uri="{BB962C8B-B14F-4D97-AF65-F5344CB8AC3E}">
        <p14:creationId xmlns:p14="http://schemas.microsoft.com/office/powerpoint/2010/main" val="313583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AC6F-19AF-3342-9A27-7FF8FDD7B726}"/>
              </a:ext>
            </a:extLst>
          </p:cNvPr>
          <p:cNvSpPr>
            <a:spLocks noGrp="1"/>
          </p:cNvSpPr>
          <p:nvPr>
            <p:ph type="title"/>
          </p:nvPr>
        </p:nvSpPr>
        <p:spPr>
          <a:xfrm>
            <a:off x="838200" y="-25575"/>
            <a:ext cx="10515600" cy="1325563"/>
          </a:xfrm>
        </p:spPr>
        <p:txBody>
          <a:bodyPr/>
          <a:lstStyle/>
          <a:p>
            <a:r>
              <a:rPr lang="en-VN"/>
              <a:t>AORTIC ARCH SURGERY</a:t>
            </a:r>
          </a:p>
        </p:txBody>
      </p:sp>
      <p:pic>
        <p:nvPicPr>
          <p:cNvPr id="5" name="Content Placeholder 4">
            <a:extLst>
              <a:ext uri="{FF2B5EF4-FFF2-40B4-BE49-F238E27FC236}">
                <a16:creationId xmlns:a16="http://schemas.microsoft.com/office/drawing/2014/main" id="{CA219D31-FFF3-AD43-A904-036C898B7C8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854" t="26569" r="13452" b="31097"/>
          <a:stretch/>
        </p:blipFill>
        <p:spPr>
          <a:xfrm>
            <a:off x="294857" y="1068242"/>
            <a:ext cx="2980128" cy="2817943"/>
          </a:xfrm>
        </p:spPr>
      </p:pic>
      <p:pic>
        <p:nvPicPr>
          <p:cNvPr id="7" name="Picture 6">
            <a:extLst>
              <a:ext uri="{FF2B5EF4-FFF2-40B4-BE49-F238E27FC236}">
                <a16:creationId xmlns:a16="http://schemas.microsoft.com/office/drawing/2014/main" id="{15FDFE18-CA92-8148-94FA-FAD518A7FFE5}"/>
              </a:ext>
            </a:extLst>
          </p:cNvPr>
          <p:cNvPicPr>
            <a:picLocks noChangeAspect="1"/>
          </p:cNvPicPr>
          <p:nvPr/>
        </p:nvPicPr>
        <p:blipFill rotWithShape="1">
          <a:blip r:embed="rId4">
            <a:extLst>
              <a:ext uri="{28A0092B-C50C-407E-A947-70E740481C1C}">
                <a14:useLocalDpi xmlns:a14="http://schemas.microsoft.com/office/drawing/2010/main" val="0"/>
              </a:ext>
            </a:extLst>
          </a:blip>
          <a:srcRect r="12491" b="361"/>
          <a:stretch/>
        </p:blipFill>
        <p:spPr>
          <a:xfrm rot="5400000">
            <a:off x="7905525" y="2441985"/>
            <a:ext cx="3175160" cy="2711478"/>
          </a:xfrm>
          <a:prstGeom prst="rect">
            <a:avLst/>
          </a:prstGeom>
        </p:spPr>
      </p:pic>
      <p:pic>
        <p:nvPicPr>
          <p:cNvPr id="9" name="Picture 8">
            <a:extLst>
              <a:ext uri="{FF2B5EF4-FFF2-40B4-BE49-F238E27FC236}">
                <a16:creationId xmlns:a16="http://schemas.microsoft.com/office/drawing/2014/main" id="{5248B31E-86AF-264B-868E-7153BA3A751B}"/>
              </a:ext>
            </a:extLst>
          </p:cNvPr>
          <p:cNvPicPr>
            <a:picLocks noChangeAspect="1"/>
          </p:cNvPicPr>
          <p:nvPr/>
        </p:nvPicPr>
        <p:blipFill>
          <a:blip r:embed="rId5"/>
          <a:stretch>
            <a:fillRect/>
          </a:stretch>
        </p:blipFill>
        <p:spPr>
          <a:xfrm>
            <a:off x="4139233" y="1461380"/>
            <a:ext cx="3175159" cy="3258716"/>
          </a:xfrm>
          <a:prstGeom prst="rect">
            <a:avLst/>
          </a:prstGeom>
        </p:spPr>
      </p:pic>
      <p:sp>
        <p:nvSpPr>
          <p:cNvPr id="10" name="TextBox 9">
            <a:extLst>
              <a:ext uri="{FF2B5EF4-FFF2-40B4-BE49-F238E27FC236}">
                <a16:creationId xmlns:a16="http://schemas.microsoft.com/office/drawing/2014/main" id="{7B0D52FE-BDC7-F046-85BE-A39D38DD87AA}"/>
              </a:ext>
            </a:extLst>
          </p:cNvPr>
          <p:cNvSpPr txBox="1"/>
          <p:nvPr/>
        </p:nvSpPr>
        <p:spPr>
          <a:xfrm>
            <a:off x="469349" y="5546696"/>
            <a:ext cx="11908182" cy="1754326"/>
          </a:xfrm>
          <a:prstGeom prst="rect">
            <a:avLst/>
          </a:prstGeom>
          <a:noFill/>
        </p:spPr>
        <p:txBody>
          <a:bodyPr wrap="square" rtlCol="0">
            <a:spAutoFit/>
          </a:bodyPr>
          <a:lstStyle/>
          <a:p>
            <a:r>
              <a:rPr lang="en-VN"/>
              <a:t>- The surgical complexity, </a:t>
            </a:r>
            <a:r>
              <a:rPr lang="en-US" sz="1800">
                <a:effectLst/>
                <a:latin typeface="JansonTextLT"/>
              </a:rPr>
              <a:t>extended hypothermic circulatory arrest times</a:t>
            </a:r>
          </a:p>
          <a:p>
            <a:r>
              <a:rPr lang="en-US">
                <a:latin typeface="JansonTextLT"/>
              </a:rPr>
              <a:t>- T</a:t>
            </a:r>
            <a:r>
              <a:rPr lang="en-US" sz="1800">
                <a:effectLst/>
                <a:latin typeface="JansonTextLT"/>
              </a:rPr>
              <a:t>he second-stage procedure might be complicated by dense adhesions surrounding the aortic arch graft, </a:t>
            </a:r>
          </a:p>
          <a:p>
            <a:r>
              <a:rPr lang="en-US" sz="1800">
                <a:effectLst/>
                <a:latin typeface="JansonTextLT"/>
              </a:rPr>
              <a:t>and risk inadvertent injury during clamping to the adjacent pulmonary artery, left recurrent laryngeal or vagus nerves, oesophagus or trachea </a:t>
            </a:r>
            <a:endParaRPr lang="en-US"/>
          </a:p>
          <a:p>
            <a:r>
              <a:rPr lang="en-US" sz="1800">
                <a:effectLst/>
                <a:latin typeface="JansonTextLT"/>
              </a:rPr>
              <a:t> </a:t>
            </a:r>
            <a:endParaRPr lang="en-US"/>
          </a:p>
          <a:p>
            <a:endParaRPr lang="en-VN"/>
          </a:p>
        </p:txBody>
      </p:sp>
    </p:spTree>
    <p:extLst>
      <p:ext uri="{BB962C8B-B14F-4D97-AF65-F5344CB8AC3E}">
        <p14:creationId xmlns:p14="http://schemas.microsoft.com/office/powerpoint/2010/main" val="761743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0E0E-CC05-A943-ABF1-F3CBE780CA6E}"/>
              </a:ext>
            </a:extLst>
          </p:cNvPr>
          <p:cNvSpPr>
            <a:spLocks noGrp="1"/>
          </p:cNvSpPr>
          <p:nvPr>
            <p:ph type="title"/>
          </p:nvPr>
        </p:nvSpPr>
        <p:spPr/>
        <p:txBody>
          <a:bodyPr/>
          <a:lstStyle/>
          <a:p>
            <a:r>
              <a:rPr lang="en-VN"/>
              <a:t>AORTIC ARCH SURGERY</a:t>
            </a:r>
          </a:p>
        </p:txBody>
      </p:sp>
      <p:sp>
        <p:nvSpPr>
          <p:cNvPr id="3" name="Content Placeholder 2">
            <a:extLst>
              <a:ext uri="{FF2B5EF4-FFF2-40B4-BE49-F238E27FC236}">
                <a16:creationId xmlns:a16="http://schemas.microsoft.com/office/drawing/2014/main" id="{4DE42099-1E01-3F40-9E77-123FFAE3BB00}"/>
              </a:ext>
            </a:extLst>
          </p:cNvPr>
          <p:cNvSpPr>
            <a:spLocks noGrp="1"/>
          </p:cNvSpPr>
          <p:nvPr>
            <p:ph idx="1"/>
          </p:nvPr>
        </p:nvSpPr>
        <p:spPr>
          <a:xfrm>
            <a:off x="145473" y="1825625"/>
            <a:ext cx="8458200" cy="4351338"/>
          </a:xfrm>
        </p:spPr>
        <p:txBody>
          <a:bodyPr/>
          <a:lstStyle/>
          <a:p>
            <a:r>
              <a:rPr lang="en-US" sz="2800" dirty="0">
                <a:latin typeface="Arial" panose="020B0604020202020204" pitchFamily="34" charset="0"/>
                <a:cs typeface="Arial" panose="020B0604020202020204" pitchFamily="34" charset="0"/>
              </a:rPr>
              <a:t>Borst 19</a:t>
            </a:r>
            <a:r>
              <a:rPr lang="vi-VN" sz="2800" dirty="0">
                <a:latin typeface="Arial" panose="020B0604020202020204" pitchFamily="34" charset="0"/>
                <a:cs typeface="Arial" panose="020B0604020202020204" pitchFamily="34" charset="0"/>
              </a:rPr>
              <a:t>82: Conventional elephan trunk</a:t>
            </a:r>
          </a:p>
          <a:p>
            <a:endParaRPr lang="vi-VN" sz="2800" dirty="0">
              <a:latin typeface="Arial" panose="020B0604020202020204" pitchFamily="34" charset="0"/>
              <a:cs typeface="Arial" panose="020B0604020202020204" pitchFamily="34" charset="0"/>
            </a:endParaRPr>
          </a:p>
          <a:p>
            <a:r>
              <a:rPr lang="en-US" sz="1800">
                <a:latin typeface="JansonTextLT"/>
              </a:rPr>
              <a:t>S</a:t>
            </a:r>
            <a:r>
              <a:rPr lang="en-US" sz="1800">
                <a:effectLst/>
                <a:latin typeface="JansonTextLT"/>
              </a:rPr>
              <a:t>ealing effect produced is incomplete </a:t>
            </a:r>
            <a:r>
              <a:rPr lang="en-US" sz="1800">
                <a:effectLst/>
                <a:latin typeface="JansonTextLT"/>
                <a:sym typeface="Wingdings" pitchFamily="2" charset="2"/>
              </a:rPr>
              <a:t></a:t>
            </a:r>
            <a:r>
              <a:rPr lang="en-US" sz="1800">
                <a:effectLst/>
                <a:latin typeface="JansonTextLT"/>
              </a:rPr>
              <a:t> persistent false lumen perfusion, ongoing expansion and delayed rupture .</a:t>
            </a:r>
            <a:endParaRPr lang="en-US"/>
          </a:p>
          <a:p>
            <a:r>
              <a:rPr lang="en-US" sz="1800">
                <a:latin typeface="JansonTextLT"/>
              </a:rPr>
              <a:t>V</a:t>
            </a:r>
            <a:r>
              <a:rPr lang="en-US" sz="1800">
                <a:effectLst/>
                <a:latin typeface="JansonTextLT"/>
              </a:rPr>
              <a:t>arious graft-related complications: graft occlusion and kinking, and neurological sequalae such as stroke and spinal cord injury .</a:t>
            </a:r>
            <a:endParaRPr lang="en-US"/>
          </a:p>
          <a:p>
            <a:r>
              <a:rPr lang="en-US" sz="1800">
                <a:effectLst/>
                <a:latin typeface="JansonTextLT"/>
              </a:rPr>
              <a:t>Clot formation around the free end </a:t>
            </a:r>
            <a:r>
              <a:rPr lang="en-US" sz="1800">
                <a:effectLst/>
                <a:latin typeface="JansonTextLT"/>
                <a:sym typeface="Wingdings" pitchFamily="2" charset="2"/>
              </a:rPr>
              <a:t> </a:t>
            </a:r>
            <a:r>
              <a:rPr lang="en-US" sz="1800">
                <a:effectLst/>
                <a:latin typeface="JansonTextLT"/>
              </a:rPr>
              <a:t>peripheral thromboembolic</a:t>
            </a:r>
            <a:endParaRPr lang="en-US" sz="2800" dirty="0">
              <a:latin typeface="Arial" panose="020B0604020202020204" pitchFamily="34" charset="0"/>
              <a:cs typeface="Arial" panose="020B0604020202020204" pitchFamily="34" charset="0"/>
            </a:endParaRPr>
          </a:p>
          <a:p>
            <a:endParaRPr lang="en-VN"/>
          </a:p>
        </p:txBody>
      </p:sp>
      <p:pic>
        <p:nvPicPr>
          <p:cNvPr id="4" name="Picture 3">
            <a:extLst>
              <a:ext uri="{FF2B5EF4-FFF2-40B4-BE49-F238E27FC236}">
                <a16:creationId xmlns:a16="http://schemas.microsoft.com/office/drawing/2014/main" id="{B490A65E-62CC-904A-A9D3-28C84198FE28}"/>
              </a:ext>
            </a:extLst>
          </p:cNvPr>
          <p:cNvPicPr>
            <a:picLocks noChangeAspect="1"/>
          </p:cNvPicPr>
          <p:nvPr/>
        </p:nvPicPr>
        <p:blipFill>
          <a:blip r:embed="rId3"/>
          <a:stretch>
            <a:fillRect/>
          </a:stretch>
        </p:blipFill>
        <p:spPr>
          <a:xfrm>
            <a:off x="8351982" y="1645444"/>
            <a:ext cx="4699000" cy="4711700"/>
          </a:xfrm>
          <a:prstGeom prst="rect">
            <a:avLst/>
          </a:prstGeom>
        </p:spPr>
      </p:pic>
    </p:spTree>
    <p:extLst>
      <p:ext uri="{BB962C8B-B14F-4D97-AF65-F5344CB8AC3E}">
        <p14:creationId xmlns:p14="http://schemas.microsoft.com/office/powerpoint/2010/main" val="270334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998D-1D29-9C4E-9B2E-AD97D10B88DB}"/>
              </a:ext>
            </a:extLst>
          </p:cNvPr>
          <p:cNvSpPr>
            <a:spLocks noGrp="1"/>
          </p:cNvSpPr>
          <p:nvPr>
            <p:ph type="title"/>
          </p:nvPr>
        </p:nvSpPr>
        <p:spPr>
          <a:xfrm>
            <a:off x="601580" y="104274"/>
            <a:ext cx="10131425" cy="1456267"/>
          </a:xfrm>
        </p:spPr>
        <p:txBody>
          <a:bodyPr/>
          <a:lstStyle/>
          <a:p>
            <a:r>
              <a:rPr lang="en-VN" b="1"/>
              <a:t>AORTIC ARCH SURGERY</a:t>
            </a:r>
          </a:p>
        </p:txBody>
      </p:sp>
      <p:pic>
        <p:nvPicPr>
          <p:cNvPr id="6" name="Picture 5" descr="A diagram of evolution of human organs&#10;&#10;Description automatically generated">
            <a:extLst>
              <a:ext uri="{FF2B5EF4-FFF2-40B4-BE49-F238E27FC236}">
                <a16:creationId xmlns:a16="http://schemas.microsoft.com/office/drawing/2014/main" id="{BA7421AD-D36F-8D4D-B0D9-C1114B3F1AB6}"/>
              </a:ext>
            </a:extLst>
          </p:cNvPr>
          <p:cNvPicPr>
            <a:picLocks noChangeAspect="1"/>
          </p:cNvPicPr>
          <p:nvPr/>
        </p:nvPicPr>
        <p:blipFill>
          <a:blip r:embed="rId3"/>
          <a:stretch>
            <a:fillRect/>
          </a:stretch>
        </p:blipFill>
        <p:spPr>
          <a:xfrm>
            <a:off x="2870567" y="1293136"/>
            <a:ext cx="6450865" cy="4543877"/>
          </a:xfrm>
          <a:prstGeom prst="rect">
            <a:avLst/>
          </a:prstGeom>
        </p:spPr>
      </p:pic>
      <p:sp>
        <p:nvSpPr>
          <p:cNvPr id="7" name="TextBox 6">
            <a:extLst>
              <a:ext uri="{FF2B5EF4-FFF2-40B4-BE49-F238E27FC236}">
                <a16:creationId xmlns:a16="http://schemas.microsoft.com/office/drawing/2014/main" id="{3E8295CD-6377-904F-893C-9306A9C4F239}"/>
              </a:ext>
            </a:extLst>
          </p:cNvPr>
          <p:cNvSpPr txBox="1"/>
          <p:nvPr/>
        </p:nvSpPr>
        <p:spPr>
          <a:xfrm>
            <a:off x="1777938" y="6446220"/>
            <a:ext cx="10287062" cy="446276"/>
          </a:xfrm>
          <a:prstGeom prst="rect">
            <a:avLst/>
          </a:prstGeom>
          <a:noFill/>
        </p:spPr>
        <p:txBody>
          <a:bodyPr wrap="square" rtlCol="0">
            <a:spAutoFit/>
          </a:bodyPr>
          <a:lstStyle/>
          <a:p>
            <a:pPr marL="228600" indent="-228600">
              <a:spcAft>
                <a:spcPts val="600"/>
              </a:spcAft>
              <a:buAutoNum type="arabicPeriod"/>
            </a:pPr>
            <a:r>
              <a:rPr lang="en-US" sz="900" i="1" dirty="0" err="1"/>
              <a:t>Karck</a:t>
            </a:r>
            <a:r>
              <a:rPr lang="en-US" sz="900" i="1" dirty="0"/>
              <a:t> M, Chavan A, </a:t>
            </a:r>
            <a:r>
              <a:rPr lang="en-US" sz="900" i="1" dirty="0" err="1"/>
              <a:t>Hagl</a:t>
            </a:r>
            <a:r>
              <a:rPr lang="en-US" sz="900" i="1" dirty="0"/>
              <a:t> C, Friedrich H</a:t>
            </a:r>
            <a:r>
              <a:rPr lang="vi-VN" sz="900" i="1" dirty="0"/>
              <a:t>, et al (</a:t>
            </a:r>
            <a:r>
              <a:rPr lang="en-US" sz="900" i="1" dirty="0"/>
              <a:t>2003</a:t>
            </a:r>
            <a:r>
              <a:rPr lang="vi-VN" sz="900" i="1" dirty="0"/>
              <a:t>)</a:t>
            </a:r>
            <a:r>
              <a:rPr lang="en-US" sz="900" i="1" dirty="0"/>
              <a:t> The frozen elephant trunk technique: A new treatment for thoracic aortic aneurysms. J </a:t>
            </a:r>
            <a:r>
              <a:rPr lang="en-US" sz="900" i="1" dirty="0" err="1"/>
              <a:t>Thorac</a:t>
            </a:r>
            <a:r>
              <a:rPr lang="en-US" sz="900" i="1" dirty="0"/>
              <a:t> Cardiovasc Surg.</a:t>
            </a:r>
            <a:endParaRPr lang="vi-VN" sz="900" i="1" dirty="0"/>
          </a:p>
          <a:p>
            <a:pPr marL="228600" indent="-228600">
              <a:spcAft>
                <a:spcPts val="600"/>
              </a:spcAft>
              <a:buAutoNum type="arabicPeriod"/>
            </a:pPr>
            <a:r>
              <a:rPr lang="en-US" sz="900" b="0" i="1" dirty="0">
                <a:solidFill>
                  <a:srgbClr val="222222"/>
                </a:solidFill>
                <a:effectLst/>
              </a:rPr>
              <a:t>Luca D</a:t>
            </a:r>
            <a:r>
              <a:rPr lang="vi-VN" sz="900" b="0" i="1" dirty="0">
                <a:solidFill>
                  <a:srgbClr val="222222"/>
                </a:solidFill>
                <a:effectLst/>
              </a:rPr>
              <a:t>.</a:t>
            </a:r>
            <a:r>
              <a:rPr lang="en-US" sz="900" b="0" i="1" dirty="0">
                <a:solidFill>
                  <a:srgbClr val="222222"/>
                </a:solidFill>
                <a:effectLst/>
              </a:rPr>
              <a:t>M</a:t>
            </a:r>
            <a:r>
              <a:rPr lang="vi-VN" sz="900" b="0" i="1" dirty="0">
                <a:solidFill>
                  <a:srgbClr val="222222"/>
                </a:solidFill>
                <a:effectLst/>
              </a:rPr>
              <a:t>., et al</a:t>
            </a:r>
            <a:r>
              <a:rPr lang="en-US" sz="900" b="0" i="1" dirty="0">
                <a:solidFill>
                  <a:srgbClr val="222222"/>
                </a:solidFill>
                <a:effectLst/>
              </a:rPr>
              <a:t> (2017). The Frozen Elephant Trunk Technique: European Association for Cardio-Thoracic Surgery Position and Bologna Experience. Korean J </a:t>
            </a:r>
            <a:r>
              <a:rPr lang="en-US" sz="900" b="0" i="1" dirty="0" err="1">
                <a:solidFill>
                  <a:srgbClr val="222222"/>
                </a:solidFill>
                <a:effectLst/>
              </a:rPr>
              <a:t>Thorac</a:t>
            </a:r>
            <a:r>
              <a:rPr lang="en-US" sz="900" b="0" i="1" dirty="0">
                <a:solidFill>
                  <a:srgbClr val="222222"/>
                </a:solidFill>
                <a:effectLst/>
              </a:rPr>
              <a:t> Cardiovasc Surg</a:t>
            </a:r>
            <a:endParaRPr lang="en-US" sz="900" i="1" dirty="0"/>
          </a:p>
        </p:txBody>
      </p:sp>
    </p:spTree>
    <p:extLst>
      <p:ext uri="{BB962C8B-B14F-4D97-AF65-F5344CB8AC3E}">
        <p14:creationId xmlns:p14="http://schemas.microsoft.com/office/powerpoint/2010/main" val="7905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3416-D749-F342-B018-067A5E11FC1C}"/>
              </a:ext>
            </a:extLst>
          </p:cNvPr>
          <p:cNvSpPr>
            <a:spLocks noGrp="1"/>
          </p:cNvSpPr>
          <p:nvPr>
            <p:ph type="title"/>
          </p:nvPr>
        </p:nvSpPr>
        <p:spPr/>
        <p:txBody>
          <a:bodyPr/>
          <a:lstStyle/>
          <a:p>
            <a:r>
              <a:rPr lang="en-VN" b="1"/>
              <a:t>AORTIC ARCH SURGERY</a:t>
            </a:r>
            <a:endParaRPr lang="en-VN"/>
          </a:p>
        </p:txBody>
      </p:sp>
      <p:sp>
        <p:nvSpPr>
          <p:cNvPr id="3" name="Content Placeholder 2">
            <a:extLst>
              <a:ext uri="{FF2B5EF4-FFF2-40B4-BE49-F238E27FC236}">
                <a16:creationId xmlns:a16="http://schemas.microsoft.com/office/drawing/2014/main" id="{55D26708-1C85-8F47-9232-21846FE654D5}"/>
              </a:ext>
            </a:extLst>
          </p:cNvPr>
          <p:cNvSpPr>
            <a:spLocks noGrp="1"/>
          </p:cNvSpPr>
          <p:nvPr>
            <p:ph idx="1"/>
          </p:nvPr>
        </p:nvSpPr>
        <p:spPr>
          <a:xfrm>
            <a:off x="838200" y="1825625"/>
            <a:ext cx="6901070" cy="4351338"/>
          </a:xfrm>
        </p:spPr>
        <p:txBody>
          <a:bodyPr/>
          <a:lstStyle/>
          <a:p>
            <a:r>
              <a:rPr lang="en-US" sz="1800">
                <a:effectLst/>
                <a:latin typeface="JansonTextLT"/>
              </a:rPr>
              <a:t>The antegrade delivery of the stent-graft is particularly valuable in patients in whom second-stage endovascular completion via a retrograde approach may be complicated by unfavourable peripheral access </a:t>
            </a:r>
          </a:p>
          <a:p>
            <a:r>
              <a:rPr lang="en-US" sz="1800">
                <a:effectLst/>
                <a:latin typeface="JansonTextLT"/>
              </a:rPr>
              <a:t>The distal aspect of the FET stent- graft functions as artificial distal anastomosis by generating an effective seal to encourage thrombotic exclusion of peri-graft space, whilst the proximal aspect of the FET prosthesis is sutured to the aortic arch in zone II or another prosthesis, thereby preventing proximal endoleak and stent- graft migration </a:t>
            </a:r>
            <a:endParaRPr lang="en-US"/>
          </a:p>
          <a:p>
            <a:r>
              <a:rPr lang="en-US" sz="1800">
                <a:effectLst/>
                <a:latin typeface="JansonTextLT"/>
              </a:rPr>
              <a:t>Progressive thrombotic occlusion of the peri-graft space is vital for reduction of aneurysm wall stress, and may inhibit ongoing aortic expansion </a:t>
            </a:r>
            <a:endParaRPr lang="en-US"/>
          </a:p>
          <a:p>
            <a:endParaRPr lang="en-US"/>
          </a:p>
          <a:p>
            <a:endParaRPr lang="en-VN"/>
          </a:p>
        </p:txBody>
      </p:sp>
      <p:pic>
        <p:nvPicPr>
          <p:cNvPr id="4" name="Picture 3">
            <a:extLst>
              <a:ext uri="{FF2B5EF4-FFF2-40B4-BE49-F238E27FC236}">
                <a16:creationId xmlns:a16="http://schemas.microsoft.com/office/drawing/2014/main" id="{869D4CDD-2852-F84E-BCAC-1A0A556115C8}"/>
              </a:ext>
            </a:extLst>
          </p:cNvPr>
          <p:cNvPicPr>
            <a:picLocks noChangeAspect="1"/>
          </p:cNvPicPr>
          <p:nvPr/>
        </p:nvPicPr>
        <p:blipFill>
          <a:blip r:embed="rId3"/>
          <a:stretch>
            <a:fillRect/>
          </a:stretch>
        </p:blipFill>
        <p:spPr>
          <a:xfrm>
            <a:off x="7739270" y="743839"/>
            <a:ext cx="4699000" cy="4711700"/>
          </a:xfrm>
          <a:prstGeom prst="rect">
            <a:avLst/>
          </a:prstGeom>
        </p:spPr>
      </p:pic>
    </p:spTree>
    <p:extLst>
      <p:ext uri="{BB962C8B-B14F-4D97-AF65-F5344CB8AC3E}">
        <p14:creationId xmlns:p14="http://schemas.microsoft.com/office/powerpoint/2010/main" val="106537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6EB5-5904-4941-A15B-0E9523E5356B}"/>
              </a:ext>
            </a:extLst>
          </p:cNvPr>
          <p:cNvSpPr>
            <a:spLocks noGrp="1"/>
          </p:cNvSpPr>
          <p:nvPr>
            <p:ph type="title"/>
          </p:nvPr>
        </p:nvSpPr>
        <p:spPr>
          <a:xfrm>
            <a:off x="685801" y="421814"/>
            <a:ext cx="10131425" cy="1456267"/>
          </a:xfrm>
        </p:spPr>
        <p:txBody>
          <a:bodyPr/>
          <a:lstStyle/>
          <a:p>
            <a:r>
              <a:rPr lang="en-VN"/>
              <a:t>Treatment Strategy</a:t>
            </a:r>
          </a:p>
        </p:txBody>
      </p:sp>
      <p:sp>
        <p:nvSpPr>
          <p:cNvPr id="3" name="Content Placeholder 2">
            <a:extLst>
              <a:ext uri="{FF2B5EF4-FFF2-40B4-BE49-F238E27FC236}">
                <a16:creationId xmlns:a16="http://schemas.microsoft.com/office/drawing/2014/main" id="{D35602DC-BEAC-F441-A19D-37A475E678AA}"/>
              </a:ext>
            </a:extLst>
          </p:cNvPr>
          <p:cNvSpPr>
            <a:spLocks noGrp="1"/>
          </p:cNvSpPr>
          <p:nvPr>
            <p:ph idx="1"/>
          </p:nvPr>
        </p:nvSpPr>
        <p:spPr/>
        <p:txBody>
          <a:bodyPr/>
          <a:lstStyle/>
          <a:p>
            <a:endParaRPr lang="en-VN"/>
          </a:p>
        </p:txBody>
      </p:sp>
      <p:pic>
        <p:nvPicPr>
          <p:cNvPr id="4" name="Picture 3">
            <a:extLst>
              <a:ext uri="{FF2B5EF4-FFF2-40B4-BE49-F238E27FC236}">
                <a16:creationId xmlns:a16="http://schemas.microsoft.com/office/drawing/2014/main" id="{19201491-EF1E-9F4E-8892-3E7E012C54C2}"/>
              </a:ext>
            </a:extLst>
          </p:cNvPr>
          <p:cNvPicPr>
            <a:picLocks noChangeAspect="1"/>
          </p:cNvPicPr>
          <p:nvPr/>
        </p:nvPicPr>
        <p:blipFill>
          <a:blip r:embed="rId2"/>
          <a:stretch>
            <a:fillRect/>
          </a:stretch>
        </p:blipFill>
        <p:spPr>
          <a:xfrm>
            <a:off x="1484789" y="1566401"/>
            <a:ext cx="8704262" cy="4869785"/>
          </a:xfrm>
          <a:prstGeom prst="rect">
            <a:avLst/>
          </a:prstGeom>
        </p:spPr>
      </p:pic>
    </p:spTree>
    <p:extLst>
      <p:ext uri="{BB962C8B-B14F-4D97-AF65-F5344CB8AC3E}">
        <p14:creationId xmlns:p14="http://schemas.microsoft.com/office/powerpoint/2010/main" val="32017409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Celestial</Template>
  <TotalTime>24</TotalTime>
  <Words>2600</Words>
  <Application>Microsoft Macintosh PowerPoint</Application>
  <PresentationFormat>Widescreen</PresentationFormat>
  <Paragraphs>132</Paragraphs>
  <Slides>19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AdvOTb97f513e</vt:lpstr>
      <vt:lpstr>AdvPSA88A</vt:lpstr>
      <vt:lpstr>Aptos</vt:lpstr>
      <vt:lpstr>Arial</vt:lpstr>
      <vt:lpstr>Calibri</vt:lpstr>
      <vt:lpstr>Calibri Light</vt:lpstr>
      <vt:lpstr>JansonTextLT</vt:lpstr>
      <vt:lpstr>Palatino</vt:lpstr>
      <vt:lpstr>Tahoma</vt:lpstr>
      <vt:lpstr>Wingdings</vt:lpstr>
      <vt:lpstr>Celestial</vt:lpstr>
      <vt:lpstr>FROZEN ELEPHANT TRUNK: INDICATIONS AND OUTCOMES</vt:lpstr>
      <vt:lpstr>PowerPoint Presentation</vt:lpstr>
      <vt:lpstr>AORTIC ARCH PATHOLOGY</vt:lpstr>
      <vt:lpstr>T.E.M CLASSIFICATION</vt:lpstr>
      <vt:lpstr>AORTIC ARCH SURGERY</vt:lpstr>
      <vt:lpstr>AORTIC ARCH SURGERY</vt:lpstr>
      <vt:lpstr>AORTIC ARCH SURGERY</vt:lpstr>
      <vt:lpstr>AORTIC ARCH SURGERY</vt:lpstr>
      <vt:lpstr>Treatment Strategy</vt:lpstr>
      <vt:lpstr>FET INDICATIONS:  Progression after initial surgery type A</vt:lpstr>
      <vt:lpstr>FET INDICATIONS (EACTS-STS 2024)</vt:lpstr>
      <vt:lpstr>FET INDICATIONS (EACTS-STS 2024)</vt:lpstr>
      <vt:lpstr>FET INDICATIONS (EACTS-STS 2024)</vt:lpstr>
      <vt:lpstr>FET INDICATIONS (EACTS-STS 2024) Chronic arch disease</vt:lpstr>
      <vt:lpstr>FET OUTCOMES: early mortality, long survival </vt:lpstr>
      <vt:lpstr>FET OUTCOMES: neurological complications</vt:lpstr>
      <vt:lpstr>FET OUTCOMES: remodelling, late intervention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Hữu Tường</dc:creator>
  <cp:lastModifiedBy>Nguyễn Hữu Tường</cp:lastModifiedBy>
  <cp:revision>1</cp:revision>
  <dcterms:created xsi:type="dcterms:W3CDTF">2025-03-26T01:13:36Z</dcterms:created>
  <dcterms:modified xsi:type="dcterms:W3CDTF">2025-09-15T04:49:22Z</dcterms:modified>
</cp:coreProperties>
</file>